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8" r:id="rId1"/>
    <p:sldMasterId id="2147484180" r:id="rId2"/>
  </p:sldMasterIdLst>
  <p:notesMasterIdLst>
    <p:notesMasterId r:id="rId85"/>
  </p:notesMasterIdLst>
  <p:sldIdLst>
    <p:sldId id="256" r:id="rId3"/>
    <p:sldId id="806" r:id="rId4"/>
    <p:sldId id="547" r:id="rId5"/>
    <p:sldId id="816" r:id="rId6"/>
    <p:sldId id="799" r:id="rId7"/>
    <p:sldId id="763" r:id="rId8"/>
    <p:sldId id="764" r:id="rId9"/>
    <p:sldId id="765" r:id="rId10"/>
    <p:sldId id="819" r:id="rId11"/>
    <p:sldId id="820" r:id="rId12"/>
    <p:sldId id="772" r:id="rId13"/>
    <p:sldId id="773" r:id="rId14"/>
    <p:sldId id="775" r:id="rId15"/>
    <p:sldId id="587" r:id="rId16"/>
    <p:sldId id="800" r:id="rId17"/>
    <p:sldId id="766" r:id="rId18"/>
    <p:sldId id="767" r:id="rId19"/>
    <p:sldId id="774" r:id="rId20"/>
    <p:sldId id="778" r:id="rId21"/>
    <p:sldId id="821" r:id="rId22"/>
    <p:sldId id="811" r:id="rId23"/>
    <p:sldId id="801" r:id="rId24"/>
    <p:sldId id="782" r:id="rId25"/>
    <p:sldId id="783" r:id="rId26"/>
    <p:sldId id="784" r:id="rId27"/>
    <p:sldId id="812" r:id="rId28"/>
    <p:sldId id="802" r:id="rId29"/>
    <p:sldId id="803" r:id="rId30"/>
    <p:sldId id="813" r:id="rId31"/>
    <p:sldId id="831" r:id="rId32"/>
    <p:sldId id="832" r:id="rId33"/>
    <p:sldId id="808" r:id="rId34"/>
    <p:sldId id="817" r:id="rId35"/>
    <p:sldId id="804" r:id="rId36"/>
    <p:sldId id="785" r:id="rId37"/>
    <p:sldId id="786" r:id="rId38"/>
    <p:sldId id="787" r:id="rId39"/>
    <p:sldId id="833" r:id="rId40"/>
    <p:sldId id="814" r:id="rId41"/>
    <p:sldId id="805" r:id="rId42"/>
    <p:sldId id="788" r:id="rId43"/>
    <p:sldId id="835" r:id="rId44"/>
    <p:sldId id="789" r:id="rId45"/>
    <p:sldId id="790" r:id="rId46"/>
    <p:sldId id="791" r:id="rId47"/>
    <p:sldId id="792" r:id="rId48"/>
    <p:sldId id="836" r:id="rId49"/>
    <p:sldId id="793" r:id="rId50"/>
    <p:sldId id="815" r:id="rId51"/>
    <p:sldId id="809" r:id="rId52"/>
    <p:sldId id="822" r:id="rId53"/>
    <p:sldId id="810" r:id="rId54"/>
    <p:sldId id="837" r:id="rId55"/>
    <p:sldId id="818" r:id="rId56"/>
    <p:sldId id="713" r:id="rId57"/>
    <p:sldId id="714" r:id="rId58"/>
    <p:sldId id="715" r:id="rId59"/>
    <p:sldId id="716" r:id="rId60"/>
    <p:sldId id="718" r:id="rId61"/>
    <p:sldId id="719" r:id="rId62"/>
    <p:sldId id="720" r:id="rId63"/>
    <p:sldId id="721" r:id="rId64"/>
    <p:sldId id="723" r:id="rId65"/>
    <p:sldId id="725" r:id="rId66"/>
    <p:sldId id="726" r:id="rId67"/>
    <p:sldId id="727" r:id="rId68"/>
    <p:sldId id="728" r:id="rId69"/>
    <p:sldId id="729" r:id="rId70"/>
    <p:sldId id="730" r:id="rId71"/>
    <p:sldId id="731" r:id="rId72"/>
    <p:sldId id="732" r:id="rId73"/>
    <p:sldId id="733" r:id="rId74"/>
    <p:sldId id="734" r:id="rId75"/>
    <p:sldId id="735" r:id="rId76"/>
    <p:sldId id="736" r:id="rId77"/>
    <p:sldId id="741" r:id="rId78"/>
    <p:sldId id="742" r:id="rId79"/>
    <p:sldId id="743" r:id="rId80"/>
    <p:sldId id="744" r:id="rId81"/>
    <p:sldId id="745" r:id="rId82"/>
    <p:sldId id="749" r:id="rId83"/>
    <p:sldId id="747" r:id="rId8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FF9300"/>
    <a:srgbClr val="76D6FF"/>
    <a:srgbClr val="FF2F92"/>
    <a:srgbClr val="521B93"/>
    <a:srgbClr val="FFFE5F"/>
    <a:srgbClr val="FEA90F"/>
    <a:srgbClr val="F2AF0D"/>
    <a:srgbClr val="EE9E0E"/>
    <a:srgbClr val="F0AE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957B2-275A-0AB5-9E48-13F4612B9B0C}" v="245" dt="2020-08-21T18:13:14.727"/>
    <p1510:client id="{25F42D95-ED89-D041-8C5C-33D011A057C3}" v="10" dt="2020-08-18T20:36:27.371"/>
    <p1510:client id="{579E2728-9CC2-124F-B20F-E82C9FE47E42}" v="991" dt="2020-08-19T02:12:59.968"/>
    <p1510:client id="{7A4C5D33-BA28-0BCB-8AFB-61BAD31FDDF4}" v="518" dt="2020-08-18T22:32:43.190"/>
    <p1510:client id="{A480179D-22EC-B0DB-81FA-89ADA54607F7}" v="915" dt="2020-08-20T21:13:08.100"/>
    <p1510:client id="{BEFE8635-102E-6F5D-4B7F-1EB8DED41BB7}" v="127" dt="2020-08-18T21:21:53.411"/>
    <p1510:client id="{DC0155BF-FCC2-47C6-A5BA-0F7CEDF3047D}" v="138" dt="2020-08-18T22:48:45.42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microsoft.com/office/2015/10/relationships/revisionInfo" Target="revisionInfo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0:34:5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1125 203,'0'-1,"0"-1,0 1,0-2,-2 1,-1-1,0 1,0-1,-6-12,-2 1,-6 0,-15-18,16 18,8 7,5 7,-1-3,-29-16,6 5,14 8,-2 1,2-1,0 0,1 1,-3 1,2-1,-2 2,-6-1,14 2,-5 0,-19-2,4 3,21 0,-13 2,8-1,-1 0,8 0,-16 1,9 0,-6 1,13-2,-23 3,23-2,-26 4,14-3,-5 4,17-6,-28 10,16-5,-7 1,21-6,-35 13,19-7,-5 1,21-7,-36 14,20-7,2 1,-1-1,-3 8,3-4,-3 2,2-2,-80 67,70-45,25-29,-11 13,2 5,0-3,2 5,-1-5,11-17,-5 8,-14 35,12-12,5-6,1-20,0 9,1 5,0-3,2-1,-1-1,0 0,1 4,-2-14,1 7,4-2,-2-1,5 5,-2-3,3 3,-2-2,-5-13,1 5,10 17,-6-10,1 1,-5-9,12 13,-7-7,7-1,-12-6,19 13,-10-8,5 4,-14-10,23 15,-13-7,4-4,-15-5,31 11,-16-6,1 0,-16-5,37 7,-20-3,3-2,-21-3,40 8,-22-4,3-1,-3 0,4 0,-3 0,1-1,-2 1,5-2,-4 1,9 2,10-6,-34 2,15 0,4-2,-3 0,3-3,13-3,-30 7,14-3,-1-7,13-1,-26 10,10-4,7-3,6-4,-22 9,20-7,-19 8,8-4,-6 1,2 0,-1-4,0 3,1-4,-1 2,14-15,-6 0,-15 19,9-14,-5 8,-4-3,-3 10,9-15,-6 8,1-8,-5 15,10-24,-10 24,7-21,-3 11,-3 2,-2 10,6-23,-5 24,1-24,0 13,-2 2,0 9,2-22,-1 11,-3 3,2 9,-1-22,0 11,-3 1,4 9,-3-18,1 10,1 0,-1 0,-1 1,0-1,-5-1,4 2,-4-2,3 1,2-1,-2 1,1 0,-1 0,3 3,-1 0,2 5,-2-3,0 2,0 0,4 2,-2-2,2 1,-1 2,0 0,-1-2,0 1,-8 2,9-2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0:36:2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1519 202,'-4'-6,"4"-6,0 6,-13-6,6 12,-6 0,6 0,-6 0,7 0,2 0,1 0,0 0,-7 0,3 0,7 0,-3 0,-7-6,3 0,0 3,1 0,-1 0,4 6,-3-3,2 0,-1 0,-4 0,2-3,1 0,0 1,2 4,-1-2,0 0,-5 0,0 0,5 0,4 0,-5 0,-2 0,2 0,-1 0,1 0,-1 0,-3 0,5 0,0 0,-5 0,0-5,0-1,5 3,-3 6,-2-3,7 0,-4 0,-7 0,8 0,-1 0,-3 0,8 0,-9 0,-6 0,14 0,-10-6,-7 0,10 3,3 6,-13-3,17 0,-17 0,0-6,10 3,-3 6,-11-3,24 0,-20 0,-3-6,12 3,-4 6,-8-3,22 0,-10 0,-1 0,-7 0,18 0,-9 0,0 0,-8-5,16 4,-8-2,0 6,-7-3,14 0,-7 0,-3 0,-3 0,12 0,-6 0,0 0,-6 0,12 0,-6 0,4 0,-10 0,12 0,-6 0,0 0,-5 0,10 0,-5 0,3 0,-7 0,8 0,-4 0,4 0,-6 0,7 0,-3 0,-1 0,-2 0,6 0,-4 0,1 0,-2 0,4 0,-3 0,4 0,-1 0,-4 0,0 0,2 0,2 0,0 0,-1 0,0 0,1 0,-8 0,6 0,0 0,0 0,-1 6,2-6,1 0,-1 0,1 6,-1-3,0 0,1 0,-1 0,1-1,-1-4,-7 8,8-3,-1 0,1 0,-1-1,1 1,-1 0,-7 3,8-3,-1 0,-6 3,9-4,-6 2,-3 2,6-3,4 0,-7 3,5-3,0 0,-5 3,4-1,2-2,-12 6,6-3,8-5,-3 4,-2 1,4-3,0 0,-1 3,4-6,-6 6,2-3,-6 6,4-4,12 1,-6 0,0-6,0 12,0-7,0-4,0 15,0-14,0 4,0 3,0-7,0 4,0 0,0 4,0-8,0 4,0 0,0-2,0-2,6 8,-5-8,2 3,-3-4,2 2,6 5,-3-2,-3 0,0-2,-1-2,1 1,3 6,-2-4,1-4,-1 5,0 0,1 0,2-1,1 1,0 0,-1 0,1 0,0 0,-1 0,1 0,-1 0,2-1,1 2,-1-2,-3 1,2-1,3 2,-2-1,4 0,-5-2,3 4,9 4,-9-6,0-1,7 7,-12-8,10 4,5 4,-10-6,0 0,16 6,-20-10,15 7,6 3,-14-6,0 0,14 6,-24-11,20 4,7 1,-15-3,0 0,18 2,-31-4,36 4,-4 1,-32-5,29 4,9-5,-20 0,-7 0,27 6,-40-6,20 3,0 0,29 3,-48-6,23 3,1-6,22 3,-24 0,0 0,24 0,-44 0,22 0,4 0,27 0,-28 0,-3 0,20 5,-40-4,20 2,-7-6,10 3,-23 0,12 0,0 0,5 0,-18 0,10 0,6 0,9 0,-22 0,11 0,1 0,11 0,-20 0,9 0,5 0,9 0,-16 0,-4 0,20 0,-16 0,-4 6,13-6,-15 0,7 0,3 6,-4-6,-7 0,3 0,1 0,1 0,-7 0,4 0,3 0,2 3,-5 0,18-3,-14 0,-5 0,2 0,1 0,0 0,-2 0,1 0,-3 0,2 0,-4 0,16 0,-1 0,-12 0,1 0,-1 0,5 0,-3 0,7 0,-7 0,4 0,13 0,-15 0,3 0,19 0,-25 0,9 0,22 0,-21 0,-4 5,22 1,-31-4,25 2,13 2,-24-3,0 0,0 0,11 0,-26-2,47 4,-15 1,-20-3,-4 0,11-3,-23 0,18 6,-2-6,-18 0,26 0,5 6,-16-4,0 1,26-3,-40 0,44 6,6-6,-27 0,1 0,40 6,-67-6,56 0,1 0,-29 0,-3 0,21-5,-42 4,20-2,-2 0,18-2,-37 5,19-3,0 0,16-3,-33 6,16-3,-2 6,12-8,-26 4,28 1,-4 0,-24 0,11 0,-2-6,2 1,-13 4,7-2,0 6,9-8,-14 4,6-2,4 0,15 3,-20 0,10 0,7-6,-6 6,-12 0,6 0,3-6,10 6,-16 0,8 0,-17 0,21 0,-11 0,16-6,-14 3,4 6,-3-3,-2 0,4-3,-6 1,2-1,1 6,4-3,-8 0,4 0,4 0,1-4,-4 2,2-1,-6 6,8-7,-3 2,1-1,-3 0,3 3,0 0,1 0,6 0,-6 0,2 0,-2 0,-2 0,0 0,6 0,-3 0,-10 0,2 0,2 0,16 0,-15 0,4 0,11 0,-21 0,15 0,6 0,-15 0,0 0,14 0,-20 0,16 0,5 0,-15 0,6 0,16 0,-30 0,26 0,0 0,-17 0,1 0,3 0,-18 0,19 0,-4 0,-9 0,7 0,15 0,-27 0,17 0,7 0,-25 0,23 0,1 0,-13 0,4-6,19 6,-35 0,17 0,-13-6,17 6,-14 0,28-6,21 6,-29 0,-13 0,29 0,-41 0,20 0,-10-6,17 6,-27 0,14 0,3 0,14 0,-28 0,14 0,-4 0,24 0,-33 0,16 0,0 0,20 0,-36 0,18 0,-3 0,9 0,-22 0,11 0,0 0,12 0,-21 0,10 0,4 0,22 0,-24 0,-6 0,1 0,-10 0,6 0,9 0,2 0,-10 0,5 0,0 0,2 0,-8 0,23 0,-13 0,-8 0,27 0,-15 0,-10 0,29 0,-24 0,0 6,1-3,2-6,-2 3,-4 0,1 0,-3 0,2 0,0 0,0 0,0 0,-1 0,2 0,-1 0,3 0,-3 0,7 0,19 0,-27 0,6 0,-4 0,1 0,-7 0,6 0,13 0,2 0,1 0,-25 0,9 0,2 0,-11 0,13 0,8 0,-24 0,19 0,5 0,-17 0,1 0,20 0,-29 0,17 0,15 0,-20 0,-7 0,23 6,-32-5,26-2,0 7,-15-3,9-6,16 3,-20 0,-6 0,6 0,-20 0,23 0,13 6,-17-3,6-6,12 3,-35 0,35 0,-2 0,-33 0,16 0,-6 0,24 0,-18 0,-3 0,11 5,-22-4,11 2,0-6,10 8,-20-4,10 2,3-6,12 3,-23 0,11 0,4 6,11-2,-23-3,12 2,-4 0,9 2,-18-4,10 2,2 0,9 1,-20-2,10 1,0 0,11 1,-19-2,10 1,-4 0,6 1,-11-2,5 1,0 0,5 0,-9 0,4-1,7 7,1-5,-9-2,5 1,3 6,-1-6,-5 0,3 0,-1 0,6 0,-1 0,27 3,-33-3,0 0,0 0,-20 0,16-1,2 1,-2 0,17 0,-11 0,0 0,21-3,0 0,-21 0,3 0,14 0,5-6,-23 3,1 0,18-2,-30 3,16-2,11-2,-19 3,0 0,26-3,-23 3,-6 6,25-9,-32 5,27-4,5-1,-20 3,-7 0,17-3,-25 5,20-4,0 0,-23 5,11-3,-10 0,24-3,-27 6,30-6,3 6,-16 0,-4-6,14 6,-26 0,14-6,5 6,-10 0,0-6,10 6,-20 0,30-6,4 6,-31 0,15 0,-20-6,17 6,-13 0,6 0,4-6,8 1,-17 4,20 1,-11 0,-10-5,4 2,11 6,2-8,-15 4,8-2,-4 0,5-2,-9 4,4-2,0 0,0-2,-6 4,3-2,10 0,12-1,-17 2,8-1,4 0,10-5,-18 4,29-7,-14 3,-14 4,6-2,-3-6,8 1,-12 4,6-2,-10 7,5-6,-6 4,2-2,-6 0,1 3,-2 0,1 0,-3 0,1 0,0 0,1 0,-4 0,10-3,-5 3,-10-5,5 2,0 0,0 0,0 3,-14 6,8-15,-1 6,4 3,-1-6,1 4,6-2,-3 2,0 5,-3-12,3 12,0-6,0 3,-6-6,-4-2,10 10,-5-5,0-6,-11-10,15 21,-7-11,-1 0,-5-8,12 17,-7-9,4 6,-8-9,10 12,-6-6,1-6,-5 1,10 11,-6-6,1 0,-8-10,12 14,-6-6,0-1,-5-2,10 10,-5-5,-3 0,-1-3,8 7,-4-4,0 0,-4 1,8 4,-4-2,0 0,-6-2,9 4,-16-7,11 5,4 0,-2 0,-4 0,-2-1,6 2,-4-1,5 0,-5 3,4 0,-16-3,12 4,1-1,-17 8,14-2,-1 0,0 0,-3-6,3 3,-2 0,1 0,-7 6,7-3,-4 0,2 0,-4 0,5 0,-1 0,-27 15,24-9,3-6,-33 2,34-2,-2 6,-12 3,16-6,-3 0,-17 0,26-4,-14 2,-12 2,29-5,-17 4,-1-5,12 0,14 0,-36 5,36-5,-24 0,-2 0,13 0,6 0,-13 6,10-3,0 0,-7-3,16 0,-14 6,-2-6,9 0,-4 6,-11-6,23 0,-27 6,1-6,12 0,-2 0,-19 0,33 0,-16 0,13 0,-17-5,21 4,-11-2,0 0,-17 3,25 0,-22-6,12 3,1 0,0 0,-11 0,6-1,13 3,-6-2,-1 6,-7-8,15 4,-8-2,-3 6,-1-3,12 0,-6 0,-10 0,0 0,14 0,-8 0,-2 0,-5 0,12 0,-6 0,-3-6,-5 6,12 0,-22 0,18 0,7 0,-4 0,1-6,-1 3,4 6,-9-3,7 0,5 0,-10 0,-8 0,11 0,1 0,-2 0,2 0,0 0,-4 0,0 0,0 0,0 0,3 0,0 0,-2 0,0 0,-9 0,-17 0,10 0,15 0,4 0,-9 0,12 0,-14 0,-5 0,14 0,3 0,-10 0,15 0,-10 0,-8 0,11 0,1 0,-9 0,-4 0,1 0,18 0,-16 0,-6 0,14 0,-11-6,-9 6,28 0,-23-6,-2 6,15 0,7-6,-16 6,22 0,-19-6,-2 6,11 0,-3-6,-4 6,18 0,-22-6,3 6,10 0,-3-6,-9 1,21 5,-11-3,-6 6,-13-9,29 6,-15-3,0 6,-8-3,20 0,-10 0,7 0,-14 0,18 0,-10 0,4 0,-6 0,12 0,-6 0,0 0,-10-5,14 4,-8-2,5 6,-9-3,12 0,-5 0,-1-6,-13 6,17 0,-9 0,10 0,-9 0,8 0,-7-6,-1 6,8 0,-3 0,2 0,1-4,3 2,-2-1,-9 0,-1 3,7 0,-3 0,3-6,-5 3,3 0,-1 0,3 0,-4 3,2 0,-15-6,13 6,1 0,0 0,0 0,0 0,-1 0,1 0,0-5,2 5,-2 0,2 0,-1 0,2 0,-3 0,-14 0,14 0,-7 0,-10 0,20 0,-10-6,-10 6,15 0,0 0,-15 0,13-3,-2 0,1 0,-1 6,-14-3,16 0,1 0,-17-6,16 3,4 6,-6-3,4 0,-1 0,-7 0,17 0,-15-6,-6 0,14 3,-4 6,-9-9,24 6,-29 0,1-6,15 3,-7 6,-7-3,28 0,-14 0,4 0,-13 0,13 0,-4-6,-11 6,25 0,-12 0,3 0,-6 0,15 0,-7 0,0 0,-12 0,10 0,0-6,-10 6,10 0,3 0,-7 0,12 0,-22 0,5 0,15 0,-8 0,-6-6,-6 6,18 0,-24 0,0 0,7 0,3 0,10 0,0 0,-6-4,9 3,-16 1,9-5,8 4,-11 1,3 0,5 0,-3 0,4 0,-6 0,5 0,-3 0,-3 0,-2 0,4 0,-2 0,0 0,-1 0,2 0,-22 0,15 3,2 0,-1 0,0-1,3 1,-2 0,0 0,4-6,0 6,-3 0,1 0,4 0,3-3,-6 0,2 0,1 0,-17 6,0-6,15 0,0 0,-15 0,21 0,-8 6,-16-6,22 0,-8 0,-11 0,15 0,6 0,-17 0,20 0,-18 0,-13 0,19 0,3-6,-15 0,25 5,-10 2,-8-1,11 0,1 0,-13-6,23 6,-17 0,-9 0,14 0,-4 0,-13 0,29 0,-28-6,-4 6,16 0,4 0,-14 0,14 0,-3 0,-15 0,28 0,-13 0,-1 0,-1 0,16 0,-8 0,-10 0,-6 0,22 0,-11 0,0 6,-7-6,18 0,-9 0,3 0,-15 5,20-4,-10 2,-4 0,-7-3,19 0,-9 0,2 0,-13 0,18 0,-10 0,4 0,-7 0,15 0,-8 0,0 0,-6 0,12 0,-6 0,-4 0,2 0,8 0,-4 0,6 0,-6 0,6 0,-3 0,0 0,0 0,3 0,-1 0,3 0,-4 0,2 0,-2 0,4 0,-2 0,1 0,-1 0,-3 0,0 0,0 0,0 0,0 0,1 0,2 0,-13 0,11 0,-2 6,-2-6,-4 0,9 0,-4 0,4 0,-1 0,-17 6,13-3,-1 0,-12-3,19 0,-13 0,7 0,3 0,4 0,-11 0,-7 0,13 0,2 0,-14 0,18 0,-13 0,-5 0,11 0,0 0,-14 0,20 0,-18 0,-3 0,14 0,0 0,-1 0,1 0,10 0,-21 0,-2 0,-4 0,15 0,-7 0,19 0,-30 0,3 0,15 0,-3 0,-16 0,32 0,-32 0,-3 0,19 0,-4 0,3 0,-1 6,0-3,3 0,-24-3,39 0,-20 0,-3 6,-18-1,40-5,-21 3,5 0,-9-3,26 0,-13 0,0 0,-11 6,22-6,-11 3,0 0,-8-3,19 0,-9 0,0 6,-9-6,17 0,-8 0,-4 6,-16-1,26-4,-13 2,10-6,-19 8,22-4,-11 2,3-6,-5 7,10-2,-5 1,3-6,-3 3,7 0,-4 0,7 0,-11 0,7 0,4 0,-2 0,1 0,-1 0,1 0,-11 6,9-3,-1-6,1 3,0 0,0 0,-1 6,1-3,3-6,-12 8,4-5,6 0,1 0,-2 3,-1 0,1 0,0-6,-9 9,9-3,3 0,0-1,-14 2,-1 2,0 0,1 0,12-4,-6-4,-7 2,10 0,3 0,-13 0,15 0,-17 0,-1 0,12 0,-1 0,-5 0,14 0,-10 0,-1 0,8 0,-1 0,-6 0,12 0,-18 0,-4 0,11 0,4 0,-12 0,19 0,-18 0,2 0,9 0,-4 0,-11 0,23 0,-12 0,4 0,-11 0,18 0,-12 0,3 0,10 0,-5 0,0 0,-7 0,11 0,-6 0,0 0,-1 0,6 0,-3 0,4 0,-10 0,8 0,-3 0,2 0,-6 0,7 0,-4 0,1 0,-5 0,9 0,-5 0,4 0,-5 0,6 0,-3 0,3 0,-1 0,-7 0,3 0,14-6,-7 4,-4-2,3 1,-11 6,-1-3,6 0,7 0,-3 0,-11 0,14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01:23:01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24575,'3'5'0,"1"10"0,33 32 0,-18-14 0,16 15 0,1 2 0,-7-1-313,11 3 0,3 0 313,-2 1 0,26 14 155,-32-20-155,-2 1 0,4 12 0,-16-26 0,24 26 0,-30-39 471,32 41-471,-32-41 0,30 39 0,-34-45 0,17 21 0,-17-18 0,-1-5 0,1 2 0,-5-4 0,2-1 0,-2-1 0,4 8 0,-4-9 0,-1 6 0,-3-10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01:23:02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746 1 24575,'-3'5'0,"-2"1"0,-1 3 0,-1 0 0,-11 21 0,5-7 0,-8 15 0,5 1 0,-11-4 0,4 18 0,-34 25-579,14-4 579,17-31 0,-1 1 0,-5 5 0,3-2 0,-4 15 0,3-15 0,-1 2 0,-12 34 0,-7 4 0,23-38 0,1-3 0,-9 12 0,8-13 0,-6 10 0,21-35 0,-16 29 0,23-37 0,-1-3 0,2-3 0,2-4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01:23:25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24575,'3'5'0,"1"10"0,33 32 0,-18-14 0,16 15 0,1 2 0,-7-1-313,11 3 0,3 0 313,-2 1 0,26 14 155,-32-20-155,-2 1 0,4 12 0,-16-26 0,24 26 0,-30-39 471,32 41-471,-32-41 0,30 39 0,-34-45 0,17 21 0,-17-18 0,-1-5 0,1 2 0,-5-4 0,2-1 0,-2-1 0,4 8 0,-4-9 0,-1 6 0,-3-10 0,-2-2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01:23:25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746 1 24575,'-3'5'0,"-2"1"0,-1 3 0,-1 0 0,-11 21 0,5-7 0,-8 15 0,5 1 0,-11-4 0,4 18 0,-34 25-579,14-4 579,17-31 0,-1 1 0,-5 5 0,3-2 0,-4 15 0,3-15 0,-1 2 0,-12 34 0,-7 4 0,23-38 0,1-3 0,-9 12 0,8-13 0,-6 10 0,21-35 0,-16 29 0,23-37 0,-1-3 0,2-3 0,2-4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01:24:02.7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699 59 24575,'0'-6'0,"-3"0"0,0 0 0,-6 0 0,3 0 0,-3 3 0,1 0 0,-1 3 0,-9-3 0,5 2 0,-3-3 0,8 4 0,-7-4 0,7 3 0,-7-3 0,9 4 0,-2 0 0,1 0 0,-1 0 0,2 0 0,-2-2 0,1 1 0,-2-2 0,4 3 0,-4 0 0,3 0 0,-3 0 0,3 0 0,-9 0 0,7 3 0,-15 5 0,15-3 0,-10 5 0,3-6 0,4 0 0,-12 3 0,12-1 0,-7 2 0,9-2 0,1-1 0,-1-2 0,0 6 0,-3-5 0,3 3 0,-8-2 0,9-2 0,-9 4 0,1-3 0,5 2 0,-6 1 0,11-3 0,-3 1 0,3-2 0,-8 4 0,5-1 0,-5 1 0,8-1 0,-3 2 0,3-1 0,-5 4 0,4-5 0,-1 5 0,2-4 0,0 1 0,3 0 0,-3-1 0,6 4 0,-8-2 0,4 0 0,-4 2 0,0 4 0,5-4 0,-6 6 0,8-10 0,-5 4 0,6 4 0,0-2 0,0 24 0,0-21 0,0 34 0,0-28 0,0 17 0,0-13 0,0-10 0,4 8 0,1-7 0,0 2 0,1-1 0,-5-9 0,13 21 0,-8-19 0,7 19 0,-6-18 0,-5 0 0,5 2 0,-3-5 0,1 0 0,1-3 0,0 2 0,15 14 0,-11-7 0,11 7 0,-15-14 0,3 1 0,-3-3 0,3 2 0,-1-2 0,1 3 0,3 0 0,-3 0 0,8 4 0,-9-8 0,15 6 0,-12-10 0,4 5 0,-4-2 0,5-1 0,-3 5 0,5-7 0,-9 4 0,-1-5 0,7 0 0,-7 0 0,9 3 0,-2-3 0,-2 3 0,5-3 0,-9 0 0,0 0 0,-3 0 0,2 0 0,1 0 0,0 0 0,2 0 0,-2-3 0,0 0 0,8-4 0,-6 3 0,7-2 0,-9 5 0,2-7 0,-5 5 0,3-3 0,-1 0 0,-1 3 0,17-18 0,-12 11 0,10-11 0,-5 10 0,-9 4 0,9-7 0,-8 5 0,-2 0 0,2-9 0,-6 10 0,2-6 0,3 5 0,-5 3 0,6-3 0,-3 3 0,4-8 0,-5 5 0,5-8 0,-9 11 0,5-12 0,-5 10 0,7-15 0,-7 15 0,10-16 0,-7 13 0,5-4 0,-7 4 0,2-4 0,-3 1 0,5-4 0,-5 0 0,2 5 0,-3-11 0,7 4 0,-5-5 0,8 5 0,-9 2 0,2 9 0,-3 1 0,0 2 0,0-3 0,0 3 0,0-3 0,0 3 0,-4-8 0,3 6 0,-6-7 0,7 6 0,-6 3 0,6-5 0,-5 2 0,4 0 0,-4-3 0,1 6 0,1-3 0,0 4 0,1-4 0,-1 0 0,-1 0 0,2 0 0,-1 3 0,-4-21 0,1 16 0,-4-19 0,4 23 0,0-4 0,3 2 0,-2 0 0,2 0 0,-3 3 0,0 1 0,3-1 0,0 2 0,3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01:25:46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24575,'3'5'0,"1"10"0,33 32 0,-18-14 0,16 15 0,1 2 0,-7-1-313,11 3 0,3 0 313,-2 1 0,26 14 155,-32-20-155,-2 1 0,4 12 0,-16-26 0,24 26 0,-30-39 471,32 41-471,-32-41 0,30 39 0,-34-45 0,17 21 0,-17-18 0,-1-5 0,1 2 0,-5-4 0,2-1 0,-2-1 0,4 8 0,-4-9 0,-1 6 0,-3-10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01:25:4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746 1 24575,'-3'5'0,"-2"1"0,-1 3 0,-1 0 0,-11 21 0,5-7 0,-8 15 0,5 1 0,-11-4 0,4 18 0,-34 25-579,14-4 579,17-31 0,-1 1 0,-5 5 0,3-2 0,-4 15 0,3-15 0,-1 2 0,-12 34 0,-7 4 0,23-38 0,1-3 0,-9 12 0,8-13 0,-6 10 0,21-35 0,-16 29 0,23-37 0,-1-3 0,2-3 0,2-4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A3182-03D1-EE48-B075-CAC39A519CAF}" type="datetimeFigureOut">
              <a:t>8/26/2020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9186F-B426-ED40-841C-B135B848B5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8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DFA:</a:t>
            </a:r>
            <a:r>
              <a:rPr lang="en-US" baseline="0"/>
              <a:t> 2 states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Reg exp: </a:t>
            </a:r>
            <a:r>
              <a:rPr lang="en-US"/>
              <a:t>(0*1) ((0*1)(0*1))*</a:t>
            </a:r>
            <a:r>
              <a:rPr lang="en-US" baseline="0"/>
              <a:t> 0* U 0(0U1)*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A8ACA0-6D97-D743-A17A-D87F65A79F86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DFA:</a:t>
            </a:r>
            <a:r>
              <a:rPr lang="en-US" baseline="0"/>
              <a:t> 2 states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Reg exp: </a:t>
            </a:r>
            <a:r>
              <a:rPr lang="en-US"/>
              <a:t>(0*1) ((0*1)(0*1))*</a:t>
            </a:r>
            <a:r>
              <a:rPr lang="en-US" baseline="0"/>
              <a:t> 0* U 0(0U1)*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A8ACA0-6D97-D743-A17A-D87F65A79F86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42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to analyze:  What is the shortest string?  b</a:t>
            </a:r>
            <a:r>
              <a:rPr lang="en-US" baseline="0"/>
              <a:t> or a</a:t>
            </a:r>
            <a:r>
              <a:rPr lang="en-US"/>
              <a:t>   How do you add on to</a:t>
            </a:r>
            <a:r>
              <a:rPr lang="en-US" baseline="0"/>
              <a:t> string?   First rule gives you equal no of a’s at beg and b’s at end.  But then take </a:t>
            </a:r>
            <a:r>
              <a:rPr lang="en-US" baseline="0" err="1"/>
              <a:t>bY</a:t>
            </a:r>
            <a:r>
              <a:rPr lang="en-US" baseline="0"/>
              <a:t> or </a:t>
            </a:r>
            <a:r>
              <a:rPr lang="en-US" baseline="0" err="1"/>
              <a:t>Ya</a:t>
            </a:r>
            <a:r>
              <a:rPr lang="en-US" baseline="0"/>
              <a:t>.</a:t>
            </a:r>
          </a:p>
          <a:p>
            <a:r>
              <a:rPr lang="en-US" baseline="0"/>
              <a:t>Y gives you any number of b’s followed by any number of a’s.  So L = { </a:t>
            </a:r>
            <a:r>
              <a:rPr lang="en-US" baseline="0" err="1"/>
              <a:t>a^n</a:t>
            </a:r>
            <a:r>
              <a:rPr lang="en-US" baseline="0"/>
              <a:t> w </a:t>
            </a:r>
            <a:r>
              <a:rPr lang="en-US" baseline="0" err="1"/>
              <a:t>b^n</a:t>
            </a:r>
            <a:r>
              <a:rPr lang="en-US" baseline="0"/>
              <a:t> | n &gt;= 0 and w = </a:t>
            </a:r>
            <a:r>
              <a:rPr lang="en-US" baseline="0" err="1"/>
              <a:t>b^k</a:t>
            </a:r>
            <a:r>
              <a:rPr lang="en-US" baseline="0"/>
              <a:t> </a:t>
            </a:r>
            <a:r>
              <a:rPr lang="en-US" baseline="0" err="1"/>
              <a:t>a^j</a:t>
            </a:r>
            <a:r>
              <a:rPr lang="en-US" baseline="0"/>
              <a:t>  where </a:t>
            </a:r>
            <a:r>
              <a:rPr lang="en-US" baseline="0" err="1"/>
              <a:t>k,j</a:t>
            </a:r>
            <a:r>
              <a:rPr lang="en-US" baseline="0"/>
              <a:t> &gt;= 0 and at least one of </a:t>
            </a:r>
            <a:r>
              <a:rPr lang="en-US" baseline="0" err="1"/>
              <a:t>k,j</a:t>
            </a:r>
            <a:r>
              <a:rPr lang="en-US" baseline="0"/>
              <a:t> &gt;= 1}  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A8ACA0-6D97-D743-A17A-D87F65A79F86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1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8/26/2020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August 26,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August 26,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8/26/2020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377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August 26,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39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8/26/2020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55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August 26,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16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August 26,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213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August 26,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43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August 26,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97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August 26,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407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August 26,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August 26,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69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August 26,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6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August 26,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34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8/26/2020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August 26,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August 26,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August 26,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August 26,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August 26,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August 26,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Wednesday, August 26,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171" r:id="rId3"/>
    <p:sldLayoutId id="2147484172" r:id="rId4"/>
    <p:sldLayoutId id="2147484173" r:id="rId5"/>
    <p:sldLayoutId id="2147484174" r:id="rId6"/>
    <p:sldLayoutId id="2147484175" r:id="rId7"/>
    <p:sldLayoutId id="2147484176" r:id="rId8"/>
    <p:sldLayoutId id="2147484177" r:id="rId9"/>
    <p:sldLayoutId id="2147484178" r:id="rId10"/>
    <p:sldLayoutId id="214748417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Wednesday, August 26,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61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google.com/url?q=https://drive.google.com/open?id=1R0vEmvb6ENs8LrLmPXcuAAaLpOTjhOsD&amp;sa=D&amp;ust=1597188377131000&amp;usg=AFQjCNENtzF4wgCrWFML0bJbbIJFZ3Hl7w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13" Type="http://schemas.openxmlformats.org/officeDocument/2006/relationships/slide" Target="slide4.xml"/><Relationship Id="rId3" Type="http://schemas.openxmlformats.org/officeDocument/2006/relationships/slide" Target="slide34.xml"/><Relationship Id="rId7" Type="http://schemas.openxmlformats.org/officeDocument/2006/relationships/slide" Target="slide22.xml"/><Relationship Id="rId12" Type="http://schemas.openxmlformats.org/officeDocument/2006/relationships/slide" Target="slide32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0.xml"/><Relationship Id="rId11" Type="http://schemas.openxmlformats.org/officeDocument/2006/relationships/slide" Target="slide30.xml"/><Relationship Id="rId5" Type="http://schemas.openxmlformats.org/officeDocument/2006/relationships/slide" Target="slide15.xml"/><Relationship Id="rId10" Type="http://schemas.openxmlformats.org/officeDocument/2006/relationships/slide" Target="slide52.xml"/><Relationship Id="rId4" Type="http://schemas.openxmlformats.org/officeDocument/2006/relationships/slide" Target="slide54.xml"/><Relationship Id="rId9" Type="http://schemas.openxmlformats.org/officeDocument/2006/relationships/slide" Target="slide27.xml"/><Relationship Id="rId14" Type="http://schemas.openxmlformats.org/officeDocument/2006/relationships/slide" Target="slide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q=https://drive.google.com/open?id=1ZTzV4ZEqGZnjIh_b8TQsz8NPsR4WZyEp&amp;sa=D&amp;ust=1597188377131000&amp;usg=AFQjCNFC4VDKT1NZpPz2KWeWIOx5z0VCyw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q=https://drive.google.com/open?id=1Fwt2BLHE60AQdSoCJ9eexc_2udel8sMx&amp;sa=D&amp;ust=1597188377131000&amp;usg=AFQjCNGVBHEP4Tf3c3FWLYtj70KpiT_9Gw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google.com/url?q=https://drive.google.com/open?id=1cF8-YQNJvN-nU03OfXCQv7QpC0nKquSk&amp;sa=D&amp;ust=1597188377132000&amp;usg=AFQjCNFm0dJrGHJKdiM3kq9jU3LNdvpjuA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5.png"/><Relationship Id="rId7" Type="http://schemas.openxmlformats.org/officeDocument/2006/relationships/customXml" Target="../ink/ink6.xm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customXml" Target="../ink/ink9.xml"/><Relationship Id="rId5" Type="http://schemas.openxmlformats.org/officeDocument/2006/relationships/image" Target="../media/image16.png"/><Relationship Id="rId10" Type="http://schemas.openxmlformats.org/officeDocument/2006/relationships/customXml" Target="../ink/ink8.xml"/><Relationship Id="rId4" Type="http://schemas.openxmlformats.org/officeDocument/2006/relationships/customXml" Target="../ink/ink4.xml"/><Relationship Id="rId9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google.com/url?q=https://drive.google.com/open?id=1sLHJD6KcfdG1GBirTFxpyoabgVpZ1p5k&amp;sa=D&amp;ust=1597188377132000&amp;usg=AFQjCNGY_FWtH0rCnTcGgCmvXpQPUebYtg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q=https://drive.google.com/open?id=1Cf5R2wPoCGuRf3bLp0qK4Wvk6XpIiLfs&amp;sa=D&amp;ust=1597188377130000&amp;usg=AFQjCNEUWogTmMH5ibT0k4ZTl6m02P1BUw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CSE 105 </a:t>
            </a:r>
            <a:br>
              <a:rPr lang="en-US"/>
            </a:br>
            <a:r>
              <a:rPr lang="en-US" sz="4400"/>
              <a:t>theory of computation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2" y="2628901"/>
            <a:ext cx="7521575" cy="2234159"/>
          </a:xfrm>
        </p:spPr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Fall 2020 Week 10</a:t>
            </a:r>
          </a:p>
        </p:txBody>
      </p:sp>
    </p:spTree>
    <p:extLst>
      <p:ext uri="{BB962C8B-B14F-4D97-AF65-F5344CB8AC3E}">
        <p14:creationId xmlns:p14="http://schemas.microsoft.com/office/powerpoint/2010/main" val="1882651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complexity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tx2"/>
                </a:solidFill>
              </a:rPr>
              <a:t>DTIME ( t(n) ) </a:t>
            </a:r>
            <a:r>
              <a:rPr lang="en-US"/>
              <a:t>= { L | L is decidable by O( t(n) ) </a:t>
            </a:r>
          </a:p>
          <a:p>
            <a:pPr marL="0" indent="0">
              <a:buNone/>
            </a:pPr>
            <a:r>
              <a:rPr lang="en-US"/>
              <a:t>			deterministic, single-tape TM }</a:t>
            </a:r>
            <a:endParaRPr lang="en-US">
              <a:solidFill>
                <a:schemeClr val="tx2"/>
              </a:solidFill>
              <a:sym typeface="Wingdings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solidFill>
                  <a:srgbClr val="FF0000"/>
                </a:solidFill>
              </a:rPr>
              <a:t>NTIME ( t(n) ) </a:t>
            </a:r>
            <a:r>
              <a:rPr lang="en-US"/>
              <a:t>= { L | L is decidable by O( t(n) ) </a:t>
            </a:r>
          </a:p>
          <a:p>
            <a:pPr marL="0" indent="0">
              <a:buNone/>
            </a:pPr>
            <a:r>
              <a:rPr lang="en-US"/>
              <a:t>			nondeterministic, single-tape TM }</a:t>
            </a:r>
            <a:endParaRPr lang="en-US" b="1">
              <a:solidFill>
                <a:schemeClr val="tx2"/>
              </a:solidFill>
              <a:sym typeface="Wingdings"/>
            </a:endParaRPr>
          </a:p>
          <a:p>
            <a:pPr marL="0" indent="0">
              <a:buNone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49544" y="3409558"/>
            <a:ext cx="5247820" cy="1733942"/>
          </a:xfrm>
          <a:prstGeom prst="rect">
            <a:avLst/>
          </a:prstGeom>
          <a:solidFill>
            <a:srgbClr val="FEF2CC"/>
          </a:solidFill>
          <a:ln>
            <a:solidFill>
              <a:srgbClr val="4128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chemeClr val="tx1"/>
                </a:solidFill>
              </a:rPr>
              <a:t>Is DTIME(n</a:t>
            </a:r>
            <a:r>
              <a:rPr lang="en-US" baseline="30000">
                <a:solidFill>
                  <a:schemeClr val="tx1"/>
                </a:solidFill>
              </a:rPr>
              <a:t>2</a:t>
            </a:r>
            <a:r>
              <a:rPr lang="en-US">
                <a:solidFill>
                  <a:schemeClr val="tx1"/>
                </a:solidFill>
              </a:rPr>
              <a:t>) is a subset of NTIME(n</a:t>
            </a:r>
            <a:r>
              <a:rPr lang="en-US" baseline="30000">
                <a:solidFill>
                  <a:schemeClr val="tx1"/>
                </a:solidFill>
              </a:rPr>
              <a:t>2</a:t>
            </a:r>
            <a:r>
              <a:rPr lang="en-US">
                <a:solidFill>
                  <a:schemeClr val="tx1"/>
                </a:solidFill>
              </a:rPr>
              <a:t>)?</a:t>
            </a:r>
          </a:p>
          <a:p>
            <a:endParaRPr lang="en-US">
              <a:solidFill>
                <a:schemeClr val="tx1"/>
              </a:solidFill>
            </a:endParaRP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Yes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No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Not enough information to decide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I don't know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650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complexity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tx2"/>
                </a:solidFill>
              </a:rPr>
              <a:t>DTIME ( t(n) ) </a:t>
            </a:r>
            <a:r>
              <a:rPr lang="en-US"/>
              <a:t>= { L | L is decidable by O( t(n) ) </a:t>
            </a:r>
          </a:p>
          <a:p>
            <a:pPr marL="0" indent="0">
              <a:buNone/>
            </a:pPr>
            <a:r>
              <a:rPr lang="en-US"/>
              <a:t>			deterministic, single-tape TM }</a:t>
            </a:r>
            <a:endParaRPr lang="en-US">
              <a:solidFill>
                <a:schemeClr val="tx2"/>
              </a:solidFill>
              <a:sym typeface="Wingdings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solidFill>
                  <a:srgbClr val="FF0000"/>
                </a:solidFill>
              </a:rPr>
              <a:t>NTIME ( t(n) ) </a:t>
            </a:r>
            <a:r>
              <a:rPr lang="en-US"/>
              <a:t>= { L | L is decidable by O( t(n) ) </a:t>
            </a:r>
          </a:p>
          <a:p>
            <a:pPr marL="0" indent="0">
              <a:buNone/>
            </a:pPr>
            <a:r>
              <a:rPr lang="en-US"/>
              <a:t>			nondeterministic, single-tape TM }</a:t>
            </a:r>
            <a:endParaRPr lang="en-US" b="1">
              <a:solidFill>
                <a:schemeClr val="tx2"/>
              </a:solidFill>
              <a:sym typeface="Wingdings"/>
            </a:endParaRPr>
          </a:p>
          <a:p>
            <a:pPr marL="0" indent="0">
              <a:buNone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49544" y="3409558"/>
            <a:ext cx="5247820" cy="1733942"/>
          </a:xfrm>
          <a:prstGeom prst="rect">
            <a:avLst/>
          </a:prstGeom>
          <a:solidFill>
            <a:srgbClr val="FEF2CC"/>
          </a:solidFill>
          <a:ln>
            <a:solidFill>
              <a:srgbClr val="4128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chemeClr val="tx1"/>
                </a:solidFill>
              </a:rPr>
              <a:t>Is DTIME(n</a:t>
            </a:r>
            <a:r>
              <a:rPr lang="en-US" baseline="30000">
                <a:solidFill>
                  <a:schemeClr val="tx1"/>
                </a:solidFill>
              </a:rPr>
              <a:t>2</a:t>
            </a:r>
            <a:r>
              <a:rPr lang="en-US">
                <a:solidFill>
                  <a:schemeClr val="tx1"/>
                </a:solidFill>
              </a:rPr>
              <a:t>) is a subset of NTIME(n</a:t>
            </a:r>
            <a:r>
              <a:rPr lang="en-US" baseline="30000">
                <a:solidFill>
                  <a:schemeClr val="tx1"/>
                </a:solidFill>
              </a:rPr>
              <a:t>2</a:t>
            </a:r>
            <a:r>
              <a:rPr lang="en-US">
                <a:solidFill>
                  <a:schemeClr val="tx1"/>
                </a:solidFill>
              </a:rPr>
              <a:t>)?</a:t>
            </a:r>
          </a:p>
          <a:p>
            <a:endParaRPr lang="en-US">
              <a:solidFill>
                <a:schemeClr val="tx1"/>
              </a:solidFill>
            </a:endParaRP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Yes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No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Not enough information to decide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I don't know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D38ED2E-3DA5-2B4F-BEBE-3840B1FE8903}"/>
                  </a:ext>
                </a:extLst>
              </p14:cNvPr>
              <p14:cNvContentPartPr/>
              <p14:nvPr/>
            </p14:nvContentPartPr>
            <p14:xfrm>
              <a:off x="3191097" y="3984627"/>
              <a:ext cx="450720" cy="344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D38ED2E-3DA5-2B4F-BEBE-3840B1FE89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2097" y="3975636"/>
                <a:ext cx="468360" cy="362502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3CAB2D-54C9-FF40-B0F8-38CB24027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23" y="3036735"/>
            <a:ext cx="2939021" cy="197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62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complexity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tx2"/>
                </a:solidFill>
              </a:rPr>
              <a:t>DTIME ( t(n) ) </a:t>
            </a:r>
            <a:r>
              <a:rPr lang="en-US"/>
              <a:t>= { L | L is decidable by O( t(n) ) </a:t>
            </a:r>
          </a:p>
          <a:p>
            <a:pPr marL="0" indent="0">
              <a:buNone/>
            </a:pPr>
            <a:r>
              <a:rPr lang="en-US"/>
              <a:t>			deterministic, single-tape TM }</a:t>
            </a:r>
            <a:endParaRPr lang="en-US">
              <a:solidFill>
                <a:schemeClr val="tx2"/>
              </a:solidFill>
              <a:sym typeface="Wingdings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solidFill>
                  <a:srgbClr val="FF0000"/>
                </a:solidFill>
              </a:rPr>
              <a:t>NTIME ( t(n) ) </a:t>
            </a:r>
            <a:r>
              <a:rPr lang="en-US"/>
              <a:t>= { L | L is decidable by O( t(n) ) </a:t>
            </a:r>
          </a:p>
          <a:p>
            <a:pPr marL="0" indent="0">
              <a:buNone/>
            </a:pPr>
            <a:r>
              <a:rPr lang="en-US"/>
              <a:t>			nondeterministic, single-tape TM }</a:t>
            </a:r>
            <a:endParaRPr lang="en-US" b="1">
              <a:solidFill>
                <a:schemeClr val="tx2"/>
              </a:solidFill>
              <a:sym typeface="Wingdings"/>
            </a:endParaRPr>
          </a:p>
          <a:p>
            <a:pPr marL="0" indent="0">
              <a:buNone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49544" y="3409558"/>
            <a:ext cx="5247820" cy="1733942"/>
          </a:xfrm>
          <a:prstGeom prst="rect">
            <a:avLst/>
          </a:prstGeom>
          <a:solidFill>
            <a:srgbClr val="FEF2CC"/>
          </a:solidFill>
          <a:ln>
            <a:solidFill>
              <a:srgbClr val="4128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chemeClr val="tx1"/>
                </a:solidFill>
              </a:rPr>
              <a:t>Is NTIME(n</a:t>
            </a:r>
            <a:r>
              <a:rPr lang="en-US" baseline="30000">
                <a:solidFill>
                  <a:schemeClr val="tx1"/>
                </a:solidFill>
              </a:rPr>
              <a:t>2</a:t>
            </a:r>
            <a:r>
              <a:rPr lang="en-US">
                <a:solidFill>
                  <a:schemeClr val="tx1"/>
                </a:solidFill>
              </a:rPr>
              <a:t>) is a subset of DTIME(n</a:t>
            </a:r>
            <a:r>
              <a:rPr lang="en-US" baseline="30000">
                <a:solidFill>
                  <a:schemeClr val="tx1"/>
                </a:solidFill>
              </a:rPr>
              <a:t>2</a:t>
            </a:r>
            <a:r>
              <a:rPr lang="en-US">
                <a:solidFill>
                  <a:schemeClr val="tx1"/>
                </a:solidFill>
              </a:rPr>
              <a:t>)?</a:t>
            </a:r>
          </a:p>
          <a:p>
            <a:endParaRPr lang="en-US">
              <a:solidFill>
                <a:schemeClr val="tx1"/>
              </a:solidFill>
            </a:endParaRP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Yes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No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Not enough information to decide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I don't know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5359712-A33C-E542-89F8-BD8C080CB16A}"/>
                  </a:ext>
                </a:extLst>
              </p14:cNvPr>
              <p14:cNvContentPartPr/>
              <p14:nvPr/>
            </p14:nvContentPartPr>
            <p14:xfrm>
              <a:off x="3201447" y="4534690"/>
              <a:ext cx="4031640" cy="336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5359712-A33C-E542-89F8-BD8C080CB1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92448" y="4525680"/>
                <a:ext cx="4049278" cy="3542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1534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vs. NP</a:t>
            </a:r>
          </a:p>
        </p:txBody>
      </p:sp>
    </p:spTree>
    <p:extLst>
      <p:ext uri="{BB962C8B-B14F-4D97-AF65-F5344CB8AC3E}">
        <p14:creationId xmlns:p14="http://schemas.microsoft.com/office/powerpoint/2010/main" val="1878107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0C1DA-093C-F245-A92D-3AB9D385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Key Notation and Definitions (126)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06937-93D0-4FBB-997E-427F4F5FC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41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Deterministic TMs can be converted into nondeterministic TMs that have the same runtime.</a:t>
            </a:r>
          </a:p>
          <a:p>
            <a:r>
              <a:rPr lang="en-US"/>
              <a:t>The big question of P vs. NP concerns whether we can convert a nondeterministic computation tree to a linear computation effectively.  </a:t>
            </a:r>
          </a:p>
        </p:txBody>
      </p:sp>
    </p:spTree>
    <p:extLst>
      <p:ext uri="{BB962C8B-B14F-4D97-AF65-F5344CB8AC3E}">
        <p14:creationId xmlns:p14="http://schemas.microsoft.com/office/powerpoint/2010/main" val="4266945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46359-E4F5-B243-8F59-9311C578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>
                <a:hlinkClick r:id="rId2"/>
              </a:rPr>
              <a:t>127.CSE105.ComplexityFeasibleVsVerifiable.mp4</a:t>
            </a:r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81495-9D8F-C04B-97AD-E52D4470292A}"/>
              </a:ext>
            </a:extLst>
          </p:cNvPr>
          <p:cNvSpPr txBox="1"/>
          <p:nvPr/>
        </p:nvSpPr>
        <p:spPr>
          <a:xfrm>
            <a:off x="457200" y="1143000"/>
            <a:ext cx="80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Useful graph:</a:t>
            </a:r>
          </a:p>
          <a:p>
            <a:endParaRPr lang="en-US" i="1"/>
          </a:p>
        </p:txBody>
      </p:sp>
      <p:pic>
        <p:nvPicPr>
          <p:cNvPr id="4" name="Picture 3" descr="A picture containing device, plate, clock&#10;&#10;Description automatically generated">
            <a:extLst>
              <a:ext uri="{FF2B5EF4-FFF2-40B4-BE49-F238E27FC236}">
                <a16:creationId xmlns:a16="http://schemas.microsoft.com/office/drawing/2014/main" id="{FE548687-023D-2E47-BF2A-EA3387381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8" y="1491916"/>
            <a:ext cx="6877237" cy="365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74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"Feasible" i.e. 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200"/>
              <a:t>Can't use nondeterminism</a:t>
            </a:r>
          </a:p>
          <a:p>
            <a:r>
              <a:rPr lang="en-US" sz="2200"/>
              <a:t>Can use multiple tapes</a:t>
            </a:r>
          </a:p>
          <a:p>
            <a:pPr marL="0" indent="0">
              <a:buNone/>
            </a:pPr>
            <a:r>
              <a:rPr lang="en-US" sz="2200" i="1"/>
              <a:t>Often need to be “more clever” than naïve / brute force approach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>
                <a:solidFill>
                  <a:schemeClr val="tx2"/>
                </a:solidFill>
              </a:rPr>
              <a:t>Examples</a:t>
            </a:r>
          </a:p>
          <a:p>
            <a:pPr marL="0" indent="0">
              <a:buNone/>
            </a:pPr>
            <a:r>
              <a:rPr lang="en-US" sz="2200"/>
              <a:t>PATH = {&lt;</a:t>
            </a:r>
            <a:r>
              <a:rPr lang="en-US" sz="2200" err="1"/>
              <a:t>G,s,t</a:t>
            </a:r>
            <a:r>
              <a:rPr lang="en-US" sz="2200"/>
              <a:t>&gt; | G is digraph with n nodes there is path from s to t}</a:t>
            </a:r>
          </a:p>
          <a:p>
            <a:pPr marL="0" indent="0">
              <a:buNone/>
            </a:pPr>
            <a:r>
              <a:rPr lang="en-US" sz="2200">
                <a:solidFill>
                  <a:schemeClr val="accent1"/>
                </a:solidFill>
              </a:rPr>
              <a:t>	Use breadth first search to show in P</a:t>
            </a:r>
            <a:endParaRPr lang="en-US" sz="2200"/>
          </a:p>
          <a:p>
            <a:pPr marL="0" indent="0">
              <a:buNone/>
            </a:pPr>
            <a:r>
              <a:rPr lang="en-US" sz="2200"/>
              <a:t>RELPRIME = { &lt;</a:t>
            </a:r>
            <a:r>
              <a:rPr lang="en-US" sz="2200" err="1"/>
              <a:t>x,y</a:t>
            </a:r>
            <a:r>
              <a:rPr lang="en-US" sz="2200"/>
              <a:t>&gt; | x and y are relatively prime integers}</a:t>
            </a:r>
          </a:p>
          <a:p>
            <a:pPr marL="0" indent="0">
              <a:buNone/>
            </a:pPr>
            <a:r>
              <a:rPr lang="en-US" sz="2200">
                <a:solidFill>
                  <a:schemeClr val="accent1"/>
                </a:solidFill>
              </a:rPr>
              <a:t>	Use Euclidean Algorithm to show in P</a:t>
            </a:r>
          </a:p>
          <a:p>
            <a:pPr marL="0" indent="0">
              <a:buNone/>
            </a:pPr>
            <a:r>
              <a:rPr lang="en-US" sz="2200"/>
              <a:t>L(G) = {w | w is generated by G}		</a:t>
            </a:r>
            <a:r>
              <a:rPr lang="en-US" sz="2200">
                <a:solidFill>
                  <a:schemeClr val="accent4"/>
                </a:solidFill>
              </a:rPr>
              <a:t>where G is any CFG</a:t>
            </a:r>
            <a:endParaRPr lang="en-US" sz="2200"/>
          </a:p>
          <a:p>
            <a:pPr marL="0" indent="0">
              <a:buNone/>
            </a:pPr>
            <a:r>
              <a:rPr lang="en-US" sz="2200">
                <a:solidFill>
                  <a:srgbClr val="F2AF0D"/>
                </a:solidFill>
              </a:rPr>
              <a:t>	Use Dynamic Programming to show in P</a:t>
            </a: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4" name="Picture 3" descr="latex-imag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22" y="641350"/>
            <a:ext cx="20955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18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"Verifiable" i.e. NP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/>
              <a:t>Can be </a:t>
            </a:r>
            <a:r>
              <a:rPr lang="en-US" sz="2200" b="1"/>
              <a:t>decided</a:t>
            </a:r>
            <a:r>
              <a:rPr lang="en-US" sz="2200"/>
              <a:t> by a </a:t>
            </a:r>
            <a:r>
              <a:rPr lang="en-US" sz="2200" b="1"/>
              <a:t>nondeterministic</a:t>
            </a:r>
            <a:r>
              <a:rPr lang="en-US" sz="2200"/>
              <a:t> TM in polynomial time</a:t>
            </a:r>
          </a:p>
          <a:p>
            <a:r>
              <a:rPr lang="en-US" sz="2200"/>
              <a:t>Best known </a:t>
            </a:r>
            <a:r>
              <a:rPr lang="en-US" sz="2200" b="1"/>
              <a:t>deterministic </a:t>
            </a:r>
            <a:r>
              <a:rPr lang="en-US" sz="2200"/>
              <a:t>solution is brute-force</a:t>
            </a:r>
          </a:p>
          <a:p>
            <a:r>
              <a:rPr lang="en-US" sz="2200"/>
              <a:t>Solution can be verified by a deterministic TM in polynomial time </a:t>
            </a:r>
          </a:p>
        </p:txBody>
      </p:sp>
      <p:pic>
        <p:nvPicPr>
          <p:cNvPr id="7" name="Picture 6" descr="--1361438543IK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09" y="2808646"/>
            <a:ext cx="2696559" cy="204910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4389747" y="2461981"/>
            <a:ext cx="4297053" cy="1756317"/>
          </a:xfrm>
          <a:prstGeom prst="cloudCallout">
            <a:avLst>
              <a:gd name="adj1" fmla="val -59507"/>
              <a:gd name="adj2" fmla="val 5982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P = NP? </a:t>
            </a:r>
          </a:p>
        </p:txBody>
      </p:sp>
    </p:spTree>
    <p:extLst>
      <p:ext uri="{BB962C8B-B14F-4D97-AF65-F5344CB8AC3E}">
        <p14:creationId xmlns:p14="http://schemas.microsoft.com/office/powerpoint/2010/main" val="1107003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in NP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/>
              <a:t>Solution can be </a:t>
            </a:r>
            <a:r>
              <a:rPr lang="en-US" sz="2200" i="1">
                <a:solidFill>
                  <a:schemeClr val="tx2"/>
                </a:solidFill>
              </a:rPr>
              <a:t>verified</a:t>
            </a:r>
            <a:r>
              <a:rPr lang="en-US" sz="2200"/>
              <a:t> by a deterministic TM in polynomial time 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HAMPATH = {&lt;G,s,t&gt; | G is digraph with n nodes there is path from s to t that goes through </a:t>
            </a:r>
            <a:r>
              <a:rPr lang="en-US" sz="2200" i="1"/>
              <a:t>every </a:t>
            </a:r>
            <a:r>
              <a:rPr lang="en-US" sz="2200"/>
              <a:t>node exactly once}</a:t>
            </a:r>
          </a:p>
          <a:p>
            <a:pPr marL="0" indent="0">
              <a:buNone/>
            </a:pPr>
            <a:r>
              <a:rPr lang="en-US" sz="2200"/>
              <a:t>VERTEX-COVER = { &lt;G,k&gt; | G is an undirected graph with n nodes that has a k-node vertex cover}</a:t>
            </a:r>
          </a:p>
          <a:p>
            <a:pPr marL="0" indent="0">
              <a:buNone/>
            </a:pPr>
            <a:r>
              <a:rPr lang="en-US" sz="2200"/>
              <a:t>CLIQUE = { &lt;G,k&gt; | G is an undirected graph with n nodes that has a k-clique}</a:t>
            </a:r>
          </a:p>
          <a:p>
            <a:pPr marL="0" indent="0">
              <a:buNone/>
            </a:pPr>
            <a:r>
              <a:rPr lang="en-US" sz="2200"/>
              <a:t>SAT = { &lt; X &gt; | X is a satisfiable Boolean formula with n variables}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846475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vs. NP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2282125"/>
              </p:ext>
            </p:extLst>
          </p:nvPr>
        </p:nvGraphicFramePr>
        <p:xfrm>
          <a:off x="457200" y="1381009"/>
          <a:ext cx="8229600" cy="29667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Problems in 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Problems in</a:t>
                      </a:r>
                      <a:r>
                        <a:rPr lang="en-US" baseline="0"/>
                        <a:t> NP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(Membership</a:t>
                      </a:r>
                      <a:r>
                        <a:rPr lang="en-US" baseline="0"/>
                        <a:t> in any) regular language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2"/>
                          </a:solidFill>
                        </a:rPr>
                        <a:t>Any problem in 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(Membership</a:t>
                      </a:r>
                      <a:r>
                        <a:rPr lang="en-US" baseline="0"/>
                        <a:t> in any) </a:t>
                      </a:r>
                      <a:r>
                        <a:rPr lang="en-US"/>
                        <a:t>CFL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HAMPATH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CLIQUE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  <a:r>
                        <a:rPr lang="en-US" baseline="-25000"/>
                        <a:t>DFA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VERTEX-COVER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E</a:t>
                      </a:r>
                      <a:r>
                        <a:rPr lang="en-US" baseline="-25000"/>
                        <a:t>DFA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EQ</a:t>
                      </a:r>
                      <a:r>
                        <a:rPr lang="en-US" baseline="-25000"/>
                        <a:t>DFA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Addition, multiplication of integers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6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70C1C-B05D-4B06-B853-8D1C2388E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Table of Contents – Quickly Jump to a video’s slides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B45BD7A-055C-42DC-8184-708E410B5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489466"/>
              </p:ext>
            </p:extLst>
          </p:nvPr>
        </p:nvGraphicFramePr>
        <p:xfrm>
          <a:off x="529212" y="1035050"/>
          <a:ext cx="815758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196">
                  <a:extLst>
                    <a:ext uri="{9D8B030D-6E8A-4147-A177-3AD203B41FA5}">
                      <a16:colId xmlns:a16="http://schemas.microsoft.com/office/drawing/2014/main" val="339725500"/>
                    </a:ext>
                  </a:extLst>
                </a:gridCol>
                <a:gridCol w="2719196">
                  <a:extLst>
                    <a:ext uri="{9D8B030D-6E8A-4147-A177-3AD203B41FA5}">
                      <a16:colId xmlns:a16="http://schemas.microsoft.com/office/drawing/2014/main" val="463044524"/>
                    </a:ext>
                  </a:extLst>
                </a:gridCol>
                <a:gridCol w="2719196">
                  <a:extLst>
                    <a:ext uri="{9D8B030D-6E8A-4147-A177-3AD203B41FA5}">
                      <a16:colId xmlns:a16="http://schemas.microsoft.com/office/drawing/2014/main" val="2916883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503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0">
                          <a:hlinkClick r:id="rId2" action="ppaction://hlinksldjump"/>
                        </a:rPr>
                        <a:t>Video 126</a:t>
                      </a:r>
                      <a:endParaRPr lang="en-US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linkClick r:id="rId3" action="ppaction://hlinksldjump"/>
                        </a:rPr>
                        <a:t>Video 130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linkClick r:id="rId4" action="ppaction://hlinksldjump"/>
                        </a:rPr>
                        <a:t>Review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023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hlinkClick r:id="rId5" action="ppaction://hlinksldjump"/>
                        </a:rPr>
                        <a:t>Video</a:t>
                      </a:r>
                      <a:r>
                        <a:rPr lang="en-US" baseline="0">
                          <a:hlinkClick r:id="rId5" action="ppaction://hlinksldjump"/>
                        </a:rPr>
                        <a:t> 127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linkClick r:id="rId6" action="ppaction://hlinksldjump"/>
                        </a:rPr>
                        <a:t>Video 131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9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hlinkClick r:id="rId7" action="ppaction://hlinksldjump"/>
                        </a:rPr>
                        <a:t>Video</a:t>
                      </a:r>
                      <a:r>
                        <a:rPr lang="en-US" baseline="0">
                          <a:hlinkClick r:id="rId7" action="ppaction://hlinksldjump"/>
                        </a:rPr>
                        <a:t> 128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hlinkClick r:id="rId8" action="ppaction://hlinksldjump"/>
                        </a:rPr>
                        <a:t>Examples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50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hlinkClick r:id="rId9" action="ppaction://hlinksldjump"/>
                        </a:rPr>
                        <a:t>Video 129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hlinkClick r:id="rId10" action="ppaction://hlinksldjump"/>
                        </a:rPr>
                        <a:t>FAQ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352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hlinkClick r:id="rId11" action="ppaction://hlinksldjump"/>
                        </a:rPr>
                        <a:t>Examples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53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hlinkClick r:id="rId12" action="ppaction://hlinksldjump"/>
                        </a:rPr>
                        <a:t>FAQ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348062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13" action="ppaction://hlinksldjump"/>
          </p:cNvPr>
          <p:cNvSpPr/>
          <p:nvPr/>
        </p:nvSpPr>
        <p:spPr>
          <a:xfrm>
            <a:off x="598517" y="1126374"/>
            <a:ext cx="980902" cy="211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14" action="ppaction://hlinksldjump"/>
          </p:cNvPr>
          <p:cNvSpPr/>
          <p:nvPr/>
        </p:nvSpPr>
        <p:spPr>
          <a:xfrm>
            <a:off x="3275215" y="1059989"/>
            <a:ext cx="1396538" cy="311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6035040" y="1084869"/>
            <a:ext cx="789709" cy="253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1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DADF988-B722-4900-A6B7-30B7D8E60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6" t="1392" r="-60" b="1101"/>
          <a:stretch/>
        </p:blipFill>
        <p:spPr>
          <a:xfrm>
            <a:off x="0" y="324844"/>
            <a:ext cx="9145437" cy="4749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6984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0C1DA-093C-F245-A92D-3AB9D385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Key Notation and Definitions (127)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06937-93D0-4FBB-997E-427F4F5FC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41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2F92"/>
                </a:solidFill>
              </a:rPr>
              <a:t>NP</a:t>
            </a:r>
            <a:r>
              <a:rPr lang="en-US"/>
              <a:t> problems</a:t>
            </a:r>
          </a:p>
          <a:p>
            <a:pPr lvl="1"/>
            <a:r>
              <a:rPr lang="en-US"/>
              <a:t>Can be </a:t>
            </a:r>
            <a:r>
              <a:rPr lang="en-US" b="1"/>
              <a:t>decided</a:t>
            </a:r>
            <a:r>
              <a:rPr lang="en-US"/>
              <a:t> by a </a:t>
            </a:r>
            <a:r>
              <a:rPr lang="en-US" b="1">
                <a:solidFill>
                  <a:srgbClr val="521B93"/>
                </a:solidFill>
              </a:rPr>
              <a:t>nondeterministic</a:t>
            </a:r>
            <a:r>
              <a:rPr lang="en-US"/>
              <a:t> TM in polynomial time</a:t>
            </a:r>
          </a:p>
          <a:p>
            <a:pPr lvl="1"/>
            <a:r>
              <a:rPr lang="en-US"/>
              <a:t>Solution can be </a:t>
            </a:r>
            <a:r>
              <a:rPr lang="en-US" b="1"/>
              <a:t>verified</a:t>
            </a:r>
            <a:r>
              <a:rPr lang="en-US"/>
              <a:t> by a </a:t>
            </a:r>
            <a:r>
              <a:rPr lang="en-US" b="1">
                <a:solidFill>
                  <a:srgbClr val="0070C0"/>
                </a:solidFill>
              </a:rPr>
              <a:t>deterministic</a:t>
            </a:r>
            <a:r>
              <a:rPr lang="en-US"/>
              <a:t> TM in polynomial time </a:t>
            </a:r>
          </a:p>
          <a:p>
            <a:r>
              <a:rPr lang="en-US"/>
              <a:t>Any problem in P is also in </a:t>
            </a:r>
            <a:r>
              <a:rPr lang="en-US">
                <a:solidFill>
                  <a:srgbClr val="FF2F92"/>
                </a:solidFill>
              </a:rPr>
              <a:t>NP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89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46359-E4F5-B243-8F59-9311C578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>
                <a:hlinkClick r:id="rId2"/>
              </a:rPr>
              <a:t>128.CSE105.ComplexityPolynomialTimeReductions.mp4</a:t>
            </a:r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E5F09-DAE5-BB44-87A3-DBF36FFA8792}"/>
              </a:ext>
            </a:extLst>
          </p:cNvPr>
          <p:cNvSpPr txBox="1"/>
          <p:nvPr/>
        </p:nvSpPr>
        <p:spPr>
          <a:xfrm>
            <a:off x="457200" y="1143000"/>
            <a:ext cx="80957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Remember:</a:t>
            </a:r>
          </a:p>
          <a:p>
            <a:endParaRPr lang="en-US" i="1"/>
          </a:p>
          <a:p>
            <a:r>
              <a:rPr lang="en-US" sz="2400"/>
              <a:t>A problem is assigned to the </a:t>
            </a:r>
            <a:r>
              <a:rPr lang="en-US" sz="2400">
                <a:highlight>
                  <a:srgbClr val="FFFF00"/>
                </a:highlight>
              </a:rPr>
              <a:t>P</a:t>
            </a:r>
            <a:r>
              <a:rPr lang="en-US" sz="2400"/>
              <a:t> class if there exists at least one </a:t>
            </a:r>
            <a:r>
              <a:rPr lang="en-US" sz="2400" b="1"/>
              <a:t>algorithm</a:t>
            </a:r>
            <a:r>
              <a:rPr lang="en-US" sz="2400"/>
              <a:t> to </a:t>
            </a:r>
            <a:r>
              <a:rPr lang="en-US" sz="2400" b="1"/>
              <a:t>solve</a:t>
            </a:r>
            <a:r>
              <a:rPr lang="en-US" sz="2400"/>
              <a:t> that problem, such that the number of steps of the algorithm is </a:t>
            </a:r>
            <a:r>
              <a:rPr lang="en-US" sz="2400" b="1"/>
              <a:t>bounded</a:t>
            </a:r>
            <a:r>
              <a:rPr lang="en-US" sz="2400"/>
              <a:t> by a </a:t>
            </a:r>
            <a:r>
              <a:rPr lang="en-US" sz="2400" b="1">
                <a:highlight>
                  <a:srgbClr val="FFFF00"/>
                </a:highlight>
              </a:rPr>
              <a:t>polynomial</a:t>
            </a:r>
            <a:r>
              <a:rPr lang="en-US" sz="2400"/>
              <a:t> in 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/>
              <a:t>, where 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/>
              <a:t> is the length of the input.</a:t>
            </a:r>
            <a:endParaRPr lang="en-US" sz="2400" i="1"/>
          </a:p>
        </p:txBody>
      </p:sp>
    </p:spTree>
    <p:extLst>
      <p:ext uri="{BB962C8B-B14F-4D97-AF65-F5344CB8AC3E}">
        <p14:creationId xmlns:p14="http://schemas.microsoft.com/office/powerpoint/2010/main" val="381497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vs. NP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381009"/>
          <a:ext cx="8229600" cy="29667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Problems in 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Problems in</a:t>
                      </a:r>
                      <a:r>
                        <a:rPr lang="en-US" baseline="0"/>
                        <a:t> NP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(Membership</a:t>
                      </a:r>
                      <a:r>
                        <a:rPr lang="en-US" baseline="0"/>
                        <a:t> in any) regular language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2"/>
                          </a:solidFill>
                        </a:rPr>
                        <a:t>Any problem in 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(Membership</a:t>
                      </a:r>
                      <a:r>
                        <a:rPr lang="en-US" baseline="0"/>
                        <a:t> in any) </a:t>
                      </a:r>
                      <a:r>
                        <a:rPr lang="en-US"/>
                        <a:t>CFL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HAMPATH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CLIQUE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/>
                        <a:t>A</a:t>
                      </a:r>
                      <a:r>
                        <a:rPr lang="en-US" baseline="-25000"/>
                        <a:t>DFA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VERTEX-COVER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</a:t>
                      </a:r>
                      <a:r>
                        <a:rPr lang="en-US" baseline="-25000"/>
                        <a:t>DFA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EQ</a:t>
                      </a:r>
                      <a:r>
                        <a:rPr lang="en-US" baseline="-25000"/>
                        <a:t>DFA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Addition, multiplication of integers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113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answer P = NP 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Are there </a:t>
            </a:r>
            <a:r>
              <a:rPr lang="en-US" b="1"/>
              <a:t>hardest</a:t>
            </a:r>
            <a:r>
              <a:rPr lang="en-US"/>
              <a:t> NP problems?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If so, finding an </a:t>
            </a:r>
            <a:r>
              <a:rPr lang="en-US">
                <a:solidFill>
                  <a:schemeClr val="tx2"/>
                </a:solidFill>
              </a:rPr>
              <a:t>efficient</a:t>
            </a:r>
            <a:r>
              <a:rPr lang="en-US"/>
              <a:t> solution for one of them would guarantee that all NP problems have efficient solutions.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86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answer P = NP 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Are there </a:t>
            </a:r>
            <a:r>
              <a:rPr lang="en-US" b="1"/>
              <a:t>hardest</a:t>
            </a:r>
            <a:r>
              <a:rPr lang="en-US"/>
              <a:t> NP problems?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solidFill>
                  <a:schemeClr val="tx2"/>
                </a:solidFill>
              </a:rPr>
              <a:t>Complexity-theoretic meaning for “A is no harder than B”:</a:t>
            </a:r>
            <a:endParaRPr lang="en-US"/>
          </a:p>
          <a:p>
            <a:pPr marL="0" indent="0">
              <a:buNone/>
            </a:pPr>
            <a:r>
              <a:rPr lang="en-US"/>
              <a:t>Problem A </a:t>
            </a:r>
            <a:r>
              <a:rPr lang="en-US">
                <a:solidFill>
                  <a:srgbClr val="FF0000"/>
                </a:solidFill>
              </a:rPr>
              <a:t>is polynomial-time mapping reducible to </a:t>
            </a:r>
            <a:r>
              <a:rPr lang="en-US"/>
              <a:t>problem B means there is a </a:t>
            </a:r>
            <a:r>
              <a:rPr lang="en-US" i="1"/>
              <a:t>polynomial-time</a:t>
            </a:r>
            <a:r>
              <a:rPr lang="en-US"/>
              <a:t> computable function f such that, for all x, </a:t>
            </a:r>
          </a:p>
          <a:p>
            <a:pPr marL="0" indent="0" algn="ctr">
              <a:buNone/>
            </a:pPr>
            <a:r>
              <a:rPr lang="en-US"/>
              <a:t>x is in A </a:t>
            </a:r>
            <a:r>
              <a:rPr lang="en-US" err="1"/>
              <a:t>iff</a:t>
            </a:r>
            <a:r>
              <a:rPr lang="en-US"/>
              <a:t> f(x) is in B.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F9851-C6F8-1344-A4E1-00EB41B68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78" y="4316580"/>
            <a:ext cx="7908592" cy="8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65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0C1DA-093C-F245-A92D-3AB9D385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Key Notation and Definitions (128)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06937-93D0-4FBB-997E-427F4F5FC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41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Finding an </a:t>
            </a:r>
            <a:r>
              <a:rPr lang="en-US">
                <a:solidFill>
                  <a:srgbClr val="00B0F0"/>
                </a:solidFill>
              </a:rPr>
              <a:t>efficient</a:t>
            </a:r>
            <a:r>
              <a:rPr lang="en-US"/>
              <a:t> solution for the hardest </a:t>
            </a:r>
            <a:r>
              <a:rPr lang="en-US">
                <a:solidFill>
                  <a:srgbClr val="FF2F92"/>
                </a:solidFill>
              </a:rPr>
              <a:t>NP</a:t>
            </a:r>
            <a:r>
              <a:rPr lang="en-US"/>
              <a:t> problem would guarantee that </a:t>
            </a:r>
            <a:r>
              <a:rPr lang="en-US" b="1"/>
              <a:t>all</a:t>
            </a:r>
            <a:r>
              <a:rPr lang="en-US"/>
              <a:t> </a:t>
            </a:r>
            <a:r>
              <a:rPr lang="en-US">
                <a:solidFill>
                  <a:srgbClr val="FF2F92"/>
                </a:solidFill>
              </a:rPr>
              <a:t>NP</a:t>
            </a:r>
            <a:r>
              <a:rPr lang="en-US"/>
              <a:t> problems have efficient solutions.</a:t>
            </a:r>
          </a:p>
        </p:txBody>
      </p:sp>
    </p:spTree>
    <p:extLst>
      <p:ext uri="{BB962C8B-B14F-4D97-AF65-F5344CB8AC3E}">
        <p14:creationId xmlns:p14="http://schemas.microsoft.com/office/powerpoint/2010/main" val="92549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46359-E4F5-B243-8F59-9311C578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>
                <a:hlinkClick r:id="rId2"/>
              </a:rPr>
              <a:t>129.CSE105.UsingPolynomialTimeReductions.mp4</a:t>
            </a: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6E5CE-22F1-5B47-BBF6-21C1A547A20C}"/>
              </a:ext>
            </a:extLst>
          </p:cNvPr>
          <p:cNvSpPr txBox="1"/>
          <p:nvPr/>
        </p:nvSpPr>
        <p:spPr>
          <a:xfrm>
            <a:off x="457200" y="1143000"/>
            <a:ext cx="8095725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i="1"/>
              <a:t>Remember:</a:t>
            </a:r>
          </a:p>
          <a:p>
            <a:endParaRPr lang="en-US" i="1"/>
          </a:p>
          <a:p>
            <a:r>
              <a:rPr lang="en-US" sz="2400"/>
              <a:t>"Problem A is </a:t>
            </a:r>
            <a:r>
              <a:rPr lang="en-US" sz="2400" b="1">
                <a:highlight>
                  <a:srgbClr val="FFFF00"/>
                </a:highlight>
              </a:rPr>
              <a:t>mapping reducible</a:t>
            </a:r>
            <a:r>
              <a:rPr lang="en-US" sz="2400">
                <a:highlight>
                  <a:srgbClr val="FFFF00"/>
                </a:highlight>
              </a:rPr>
              <a:t> </a:t>
            </a:r>
            <a:r>
              <a:rPr lang="en-US" sz="2400"/>
              <a:t>to problem B" means that there is a computable function f: </a:t>
            </a:r>
            <a:r>
              <a:rPr lang="en-US" sz="2400" err="1"/>
              <a:t>Σ</a:t>
            </a:r>
            <a:r>
              <a:rPr lang="en-US" sz="2400"/>
              <a:t>* </a:t>
            </a:r>
            <a:r>
              <a:rPr lang="en-US" sz="2400">
                <a:sym typeface="Wingdings"/>
              </a:rPr>
              <a:t> </a:t>
            </a:r>
            <a:r>
              <a:rPr lang="en-US" sz="2400" err="1"/>
              <a:t>Σ</a:t>
            </a:r>
            <a:r>
              <a:rPr lang="en-US" sz="2400"/>
              <a:t>* such that for all strings x in </a:t>
            </a:r>
            <a:r>
              <a:rPr lang="en-US" sz="2400" err="1"/>
              <a:t>Σ</a:t>
            </a:r>
            <a:r>
              <a:rPr lang="en-US" sz="2400"/>
              <a:t>*:</a:t>
            </a:r>
            <a:endParaRPr lang="en-US" sz="2400">
              <a:cs typeface="Arial"/>
            </a:endParaRPr>
          </a:p>
          <a:p>
            <a:pPr lvl="0" algn="ctr"/>
            <a:r>
              <a:rPr lang="en-US" sz="2400"/>
              <a:t>x is in A 	</a:t>
            </a:r>
            <a:r>
              <a:rPr lang="en-US" sz="2400" err="1"/>
              <a:t>iff</a:t>
            </a:r>
            <a:r>
              <a:rPr lang="en-US" sz="2400"/>
              <a:t>	f(x) is in B</a:t>
            </a:r>
            <a:endParaRPr lang="en-US" sz="2400">
              <a:cs typeface="Arial"/>
            </a:endParaRPr>
          </a:p>
          <a:p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4040777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9107D48-94DF-43BB-B7B3-E818750A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" y="174248"/>
            <a:ext cx="9138407" cy="49475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6342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0C1DA-093C-F245-A92D-3AB9D385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Key Notation and Definitions (129)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06937-93D0-4FBB-997E-427F4F5FC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41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If each step of a TM takes </a:t>
            </a:r>
            <a:r>
              <a:rPr lang="en-US" b="1"/>
              <a:t>polynomial</a:t>
            </a:r>
            <a:r>
              <a:rPr lang="en-US"/>
              <a:t> time, then the TM is a polynomial time </a:t>
            </a:r>
            <a:r>
              <a:rPr lang="en-US" b="1"/>
              <a:t>decider</a:t>
            </a:r>
            <a:r>
              <a:rPr lang="en-US"/>
              <a:t>.</a:t>
            </a:r>
          </a:p>
          <a:p>
            <a:r>
              <a:rPr lang="en-US"/>
              <a:t>We now have a general approach to produce </a:t>
            </a:r>
            <a:r>
              <a:rPr lang="en-US" b="1"/>
              <a:t>efficient</a:t>
            </a:r>
            <a:r>
              <a:rPr lang="en-US"/>
              <a:t> </a:t>
            </a:r>
            <a:r>
              <a:rPr lang="en-US" b="1"/>
              <a:t>algorithms</a:t>
            </a:r>
            <a:r>
              <a:rPr lang="en-US"/>
              <a:t>. If </a:t>
            </a:r>
            <a:r>
              <a:rPr lang="en-US" i="1">
                <a:solidFill>
                  <a:srgbClr val="FF9300"/>
                </a:solidFill>
              </a:rPr>
              <a:t>A</a:t>
            </a:r>
            <a:r>
              <a:rPr lang="en-US"/>
              <a:t> </a:t>
            </a:r>
            <a:r>
              <a:rPr lang="en-US" b="1"/>
              <a:t>mapping reduces </a:t>
            </a:r>
            <a:r>
              <a:rPr lang="en-US"/>
              <a:t>to </a:t>
            </a:r>
            <a:r>
              <a:rPr lang="en-US" i="1">
                <a:solidFill>
                  <a:srgbClr val="00B0F0"/>
                </a:solidFill>
              </a:rPr>
              <a:t>B</a:t>
            </a:r>
            <a:r>
              <a:rPr lang="en-US">
                <a:solidFill>
                  <a:srgbClr val="00B0F0"/>
                </a:solidFill>
              </a:rPr>
              <a:t> </a:t>
            </a:r>
            <a:r>
              <a:rPr lang="en-US"/>
              <a:t>and there exists an efficient algorithm for </a:t>
            </a:r>
            <a:r>
              <a:rPr lang="en-US" i="1">
                <a:solidFill>
                  <a:srgbClr val="00B0F0"/>
                </a:solidFill>
              </a:rPr>
              <a:t>B</a:t>
            </a:r>
            <a:r>
              <a:rPr lang="en-US"/>
              <a:t>, then </a:t>
            </a:r>
            <a:r>
              <a:rPr lang="en-US" i="1">
                <a:solidFill>
                  <a:srgbClr val="FF9300"/>
                </a:solidFill>
              </a:rPr>
              <a:t>A</a:t>
            </a:r>
            <a:r>
              <a:rPr lang="en-US"/>
              <a:t> also has an efficient algorithm.</a:t>
            </a:r>
          </a:p>
        </p:txBody>
      </p:sp>
    </p:spTree>
    <p:extLst>
      <p:ext uri="{BB962C8B-B14F-4D97-AF65-F5344CB8AC3E}">
        <p14:creationId xmlns:p14="http://schemas.microsoft.com/office/powerpoint/2010/main" val="47908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D0F95-C185-46CD-A4F0-6F65631D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This week’s learning goals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10DBF-22B1-48E0-95B2-F5DBD6994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555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altLang="zh-CN">
                <a:ea typeface="华文新魏"/>
                <a:cs typeface="Arial"/>
              </a:rPr>
              <a:t>Distinguish between computability and complexity</a:t>
            </a:r>
          </a:p>
          <a:p>
            <a:pPr fontAlgn="base"/>
            <a:r>
              <a:rPr lang="en-US" altLang="zh-CN">
                <a:ea typeface="华文新魏"/>
                <a:cs typeface="Arial"/>
              </a:rPr>
              <a:t>Articulate motivating questions of complexity</a:t>
            </a:r>
          </a:p>
          <a:p>
            <a:pPr fontAlgn="base"/>
            <a:r>
              <a:rPr lang="en-US"/>
              <a:t>Define NP-completeness</a:t>
            </a:r>
          </a:p>
          <a:p>
            <a:pPr fontAlgn="base"/>
            <a:r>
              <a:rPr lang="en-US"/>
              <a:t>Give examples of NP-complete problems</a:t>
            </a:r>
          </a:p>
          <a:p>
            <a:pPr fontAlgn="base"/>
            <a:r>
              <a:rPr lang="en-US"/>
              <a:t>Use polynomial-time reduction to prove NP-completeness</a:t>
            </a:r>
          </a:p>
        </p:txBody>
      </p:sp>
    </p:spTree>
    <p:extLst>
      <p:ext uri="{BB962C8B-B14F-4D97-AF65-F5344CB8AC3E}">
        <p14:creationId xmlns:p14="http://schemas.microsoft.com/office/powerpoint/2010/main" val="2028245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29EAB-92C8-4036-A34A-AE25499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00B050"/>
                </a:solidFill>
              </a:rPr>
              <a:t>Applying Polynomial Time Reductions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754D0-AD76-47A2-8924-6063233C88BA}"/>
              </a:ext>
            </a:extLst>
          </p:cNvPr>
          <p:cNvSpPr txBox="1"/>
          <p:nvPr/>
        </p:nvSpPr>
        <p:spPr>
          <a:xfrm>
            <a:off x="457200" y="1048871"/>
            <a:ext cx="2844053" cy="38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4C5B08-99B8-4F18-89D1-8C228FB05410}"/>
              </a:ext>
            </a:extLst>
          </p:cNvPr>
          <p:cNvSpPr txBox="1"/>
          <p:nvPr/>
        </p:nvSpPr>
        <p:spPr>
          <a:xfrm>
            <a:off x="584947" y="1627094"/>
            <a:ext cx="3220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Prove the following: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591C8-5EA6-475C-9B63-391822D9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576" y="2251888"/>
            <a:ext cx="3924848" cy="457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2A58D1-4100-4968-94B0-1BC3C1D8BA55}"/>
              </a:ext>
            </a:extLst>
          </p:cNvPr>
          <p:cNvSpPr txBox="1"/>
          <p:nvPr/>
        </p:nvSpPr>
        <p:spPr>
          <a:xfrm>
            <a:off x="584948" y="2964614"/>
            <a:ext cx="322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Where A and B are languages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3CD44-412B-4E48-BD8A-C0ED0C2F91D2}"/>
              </a:ext>
            </a:extLst>
          </p:cNvPr>
          <p:cNvSpPr txBox="1"/>
          <p:nvPr/>
        </p:nvSpPr>
        <p:spPr>
          <a:xfrm>
            <a:off x="7402605" y="4350124"/>
            <a:ext cx="1741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Theorem 7.31 pg. 301</a:t>
            </a:r>
          </a:p>
        </p:txBody>
      </p:sp>
    </p:spTree>
    <p:extLst>
      <p:ext uri="{BB962C8B-B14F-4D97-AF65-F5344CB8AC3E}">
        <p14:creationId xmlns:p14="http://schemas.microsoft.com/office/powerpoint/2010/main" val="4002487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B331-12E3-4822-8946-90C2CA48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Example 1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95576-D947-4E85-ABCB-DDD685A12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232" y="1242827"/>
            <a:ext cx="6525536" cy="2657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F72735-787E-4424-880E-37B3BC364965}"/>
              </a:ext>
            </a:extLst>
          </p:cNvPr>
          <p:cNvSpPr txBox="1"/>
          <p:nvPr/>
        </p:nvSpPr>
        <p:spPr>
          <a:xfrm>
            <a:off x="7402605" y="4350124"/>
            <a:ext cx="1741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Theorem 7.31 pg. 301</a:t>
            </a:r>
          </a:p>
        </p:txBody>
      </p:sp>
    </p:spTree>
    <p:extLst>
      <p:ext uri="{BB962C8B-B14F-4D97-AF65-F5344CB8AC3E}">
        <p14:creationId xmlns:p14="http://schemas.microsoft.com/office/powerpoint/2010/main" val="3196920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Monday FAQ (126-129)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b="1">
                <a:ea typeface="+mn-lt"/>
                <a:cs typeface="+mn-lt"/>
              </a:rPr>
              <a:t>Q: </a:t>
            </a:r>
            <a:r>
              <a:rPr lang="en-US" sz="2000">
                <a:ea typeface="+mn-lt"/>
                <a:cs typeface="+mn-lt"/>
              </a:rPr>
              <a:t>“What is the difference between computing a problem and verifying it?”</a:t>
            </a:r>
          </a:p>
          <a:p>
            <a:r>
              <a:rPr lang="en-US" sz="2000" b="1">
                <a:ea typeface="+mn-lt"/>
                <a:cs typeface="+mn-lt"/>
              </a:rPr>
              <a:t>A:</a:t>
            </a:r>
            <a:r>
              <a:rPr lang="en-US" sz="2000">
                <a:ea typeface="+mn-lt"/>
                <a:cs typeface="+mn-lt"/>
              </a:rPr>
              <a:t> When we compute a problem, we are trying to </a:t>
            </a:r>
            <a:r>
              <a:rPr lang="en-US" sz="2000" b="1">
                <a:ea typeface="+mn-lt"/>
                <a:cs typeface="+mn-lt"/>
              </a:rPr>
              <a:t>find</a:t>
            </a:r>
            <a:r>
              <a:rPr lang="en-US" sz="2000">
                <a:ea typeface="+mn-lt"/>
                <a:cs typeface="+mn-lt"/>
              </a:rPr>
              <a:t> solutions to that problem. When we verify a problem, we are </a:t>
            </a:r>
            <a:r>
              <a:rPr lang="en-US" sz="2000" b="1">
                <a:ea typeface="+mn-lt"/>
                <a:cs typeface="+mn-lt"/>
              </a:rPr>
              <a:t>checking</a:t>
            </a:r>
            <a:r>
              <a:rPr lang="en-US" sz="2000">
                <a:ea typeface="+mn-lt"/>
                <a:cs typeface="+mn-lt"/>
              </a:rPr>
              <a:t> that something is a solution to that problem.</a:t>
            </a:r>
          </a:p>
          <a:p>
            <a:endParaRPr lang="en-US" sz="2000">
              <a:cs typeface="Arial"/>
            </a:endParaRPr>
          </a:p>
          <a:p>
            <a:r>
              <a:rPr lang="en-US" sz="2000" b="1">
                <a:cs typeface="Arial"/>
              </a:rPr>
              <a:t>Q:</a:t>
            </a:r>
            <a:r>
              <a:rPr lang="en-US" sz="2000">
                <a:cs typeface="Arial"/>
              </a:rPr>
              <a:t> "</a:t>
            </a:r>
            <a:r>
              <a:rPr lang="en-US" sz="2000">
                <a:ea typeface="+mn-lt"/>
                <a:cs typeface="+mn-lt"/>
              </a:rPr>
              <a:t>Are all problems with algorithmic solutions guaranteed to be in NP?"</a:t>
            </a:r>
          </a:p>
          <a:p>
            <a:r>
              <a:rPr lang="en-US" sz="2000" b="1">
                <a:cs typeface="Arial"/>
              </a:rPr>
              <a:t>A: </a:t>
            </a:r>
            <a:r>
              <a:rPr lang="en-US" sz="2000">
                <a:cs typeface="Arial"/>
              </a:rPr>
              <a:t>No, NP does not equal the class of decidable languages. There are some problems that take exponential time and cannot be solved in nondeterministic polynomial time.</a:t>
            </a:r>
          </a:p>
        </p:txBody>
      </p:sp>
    </p:spTree>
    <p:extLst>
      <p:ext uri="{BB962C8B-B14F-4D97-AF65-F5344CB8AC3E}">
        <p14:creationId xmlns:p14="http://schemas.microsoft.com/office/powerpoint/2010/main" val="181532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chemeClr val="bg1"/>
            </a:gs>
            <a:gs pos="100000">
              <a:srgbClr val="BDDE8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Wednesday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>
                <a:cs typeface="Arial"/>
              </a:rPr>
              <a:t>Videos </a:t>
            </a:r>
            <a:r>
              <a:rPr lang="en-US" altLang="zh-CN">
                <a:cs typeface="Arial"/>
              </a:rPr>
              <a:t>130-131</a:t>
            </a:r>
            <a:endParaRPr lang="en-US">
              <a:cs typeface="Arial"/>
            </a:endParaRPr>
          </a:p>
          <a:p>
            <a:pPr fontAlgn="base"/>
            <a:endParaRPr lang="en-US" altLang="zh-CN">
              <a:ea typeface="华文新魏"/>
              <a:cs typeface="Arial"/>
            </a:endParaRPr>
          </a:p>
          <a:p>
            <a:pPr fontAlgn="base"/>
            <a:r>
              <a:rPr lang="en-US" altLang="zh-CN">
                <a:ea typeface="华文新魏"/>
                <a:cs typeface="Arial"/>
              </a:rPr>
              <a:t>Today’s learning goals</a:t>
            </a:r>
            <a:endParaRPr lang="en-US"/>
          </a:p>
          <a:p>
            <a:pPr lvl="1" fontAlgn="base"/>
            <a:r>
              <a:rPr lang="en-US" altLang="zh-CN">
                <a:ea typeface="华文新魏"/>
                <a:cs typeface="Arial"/>
              </a:rPr>
              <a:t>Use polynomial-time reduction to prove NP-completeness</a:t>
            </a:r>
          </a:p>
          <a:p>
            <a:pPr lvl="1" fontAlgn="base"/>
            <a:r>
              <a:rPr lang="en-US" altLang="zh-CN">
                <a:ea typeface="华文新魏"/>
                <a:cs typeface="Arial"/>
              </a:rPr>
              <a:t>Give examples of NP-complete problems</a:t>
            </a:r>
          </a:p>
          <a:p>
            <a:pPr marL="274320" lvl="1" indent="0" fontAlgn="base">
              <a:buNone/>
            </a:pPr>
            <a:endParaRPr lang="en-US"/>
          </a:p>
          <a:p>
            <a:pPr fontAlgn="base"/>
            <a:r>
              <a:rPr lang="en-US" altLang="zh-CN">
                <a:ea typeface="华文新魏"/>
                <a:cs typeface="Arial"/>
              </a:rPr>
              <a:t>Today’s textbook sections</a:t>
            </a:r>
          </a:p>
          <a:p>
            <a:pPr lvl="1" fontAlgn="base"/>
            <a:r>
              <a:rPr lang="en-US" altLang="zh-CN">
                <a:ea typeface="华文新魏"/>
                <a:cs typeface="Arial"/>
              </a:rPr>
              <a:t>None</a:t>
            </a:r>
          </a:p>
          <a:p>
            <a:pPr fontAlgn="base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40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46359-E4F5-B243-8F59-9311C578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>
                <a:hlinkClick r:id="rId2"/>
              </a:rPr>
              <a:t>130.CSE105.NPCompleteness.mp4</a:t>
            </a:r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08156-CD1B-3641-9CB6-28B2B4311DA1}"/>
              </a:ext>
            </a:extLst>
          </p:cNvPr>
          <p:cNvSpPr txBox="1"/>
          <p:nvPr/>
        </p:nvSpPr>
        <p:spPr>
          <a:xfrm>
            <a:off x="457200" y="1143000"/>
            <a:ext cx="80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Important diagram:</a:t>
            </a:r>
          </a:p>
          <a:p>
            <a:endParaRPr lang="en-US" i="1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BFEB580-D5D5-EF48-8966-D089F722A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75" y="1668245"/>
            <a:ext cx="5481374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58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Reductions to the rescue		</a:t>
            </a:r>
            <a:r>
              <a:rPr lang="en-US" sz="1600" i="1">
                <a:solidFill>
                  <a:schemeClr val="accent6"/>
                </a:solidFill>
              </a:rPr>
              <a:t>Sipser p. 299-305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tx2"/>
                </a:solidFill>
              </a:rPr>
              <a:t>1970s </a:t>
            </a:r>
            <a:r>
              <a:rPr lang="en-US" sz="2200"/>
              <a:t>Stephen Cook and Leonid Levin </a:t>
            </a:r>
            <a:r>
              <a:rPr lang="en-US" sz="2200">
                <a:solidFill>
                  <a:schemeClr val="accent1"/>
                </a:solidFill>
              </a:rPr>
              <a:t>independently and in parallel</a:t>
            </a:r>
            <a:r>
              <a:rPr lang="en-US" sz="2200"/>
              <a:t> lay foundations of </a:t>
            </a:r>
            <a:r>
              <a:rPr lang="en-US" sz="2200" b="1"/>
              <a:t>NP-completeness</a:t>
            </a:r>
            <a:endParaRPr lang="en-US" sz="2200"/>
          </a:p>
          <a:p>
            <a:endParaRPr lang="en-US" sz="2200"/>
          </a:p>
          <a:p>
            <a:pPr marL="0" indent="0">
              <a:buNone/>
            </a:pPr>
            <a:r>
              <a:rPr lang="en-US" sz="2200" b="1">
                <a:solidFill>
                  <a:srgbClr val="4128D2"/>
                </a:solidFill>
              </a:rPr>
              <a:t>Definition </a:t>
            </a:r>
            <a:r>
              <a:rPr lang="en-US" sz="2200"/>
              <a:t>A language B is </a:t>
            </a:r>
            <a:r>
              <a:rPr lang="en-US" sz="2200" b="1">
                <a:solidFill>
                  <a:srgbClr val="4128D2"/>
                </a:solidFill>
              </a:rPr>
              <a:t>NP-complete </a:t>
            </a:r>
            <a:r>
              <a:rPr lang="en-US" sz="2200">
                <a:solidFill>
                  <a:srgbClr val="292934"/>
                </a:solidFill>
              </a:rPr>
              <a:t>if (1) it is in NP and </a:t>
            </a:r>
          </a:p>
          <a:p>
            <a:pPr marL="0" indent="0">
              <a:buNone/>
            </a:pPr>
            <a:r>
              <a:rPr lang="en-US" sz="2200">
                <a:solidFill>
                  <a:srgbClr val="292934"/>
                </a:solidFill>
              </a:rPr>
              <a:t>(2) every A in NP is polynomial-time reducible to it.</a:t>
            </a:r>
          </a:p>
          <a:p>
            <a:pPr marL="0" indent="0">
              <a:buNone/>
            </a:pPr>
            <a:endParaRPr lang="en-US" sz="2200" b="1">
              <a:solidFill>
                <a:srgbClr val="4128D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6BEF9-2DDA-0640-9888-2A1D4E39ECAE}"/>
              </a:ext>
            </a:extLst>
          </p:cNvPr>
          <p:cNvSpPr txBox="1"/>
          <p:nvPr/>
        </p:nvSpPr>
        <p:spPr>
          <a:xfrm>
            <a:off x="1045028" y="3884481"/>
            <a:ext cx="6222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C00000"/>
                </a:solidFill>
              </a:rPr>
              <a:t>Problems that satisfy (2) are called NP-hard</a:t>
            </a:r>
          </a:p>
        </p:txBody>
      </p:sp>
    </p:spTree>
    <p:extLst>
      <p:ext uri="{BB962C8B-B14F-4D97-AF65-F5344CB8AC3E}">
        <p14:creationId xmlns:p14="http://schemas.microsoft.com/office/powerpoint/2010/main" val="1500051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Reductions to the rescue		</a:t>
            </a:r>
            <a:r>
              <a:rPr lang="en-US" sz="1600" i="1">
                <a:solidFill>
                  <a:schemeClr val="accent6"/>
                </a:solidFill>
              </a:rPr>
              <a:t>Sipser p. 299-305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tx2"/>
                </a:solidFill>
              </a:rPr>
              <a:t>1970s </a:t>
            </a:r>
            <a:r>
              <a:rPr lang="en-US" sz="2200"/>
              <a:t>Stephen Cook and Leonid Levin </a:t>
            </a:r>
            <a:r>
              <a:rPr lang="en-US" sz="2200">
                <a:solidFill>
                  <a:schemeClr val="accent1"/>
                </a:solidFill>
              </a:rPr>
              <a:t>independently and in parallel</a:t>
            </a:r>
            <a:r>
              <a:rPr lang="en-US" sz="2200"/>
              <a:t> lay foundations of </a:t>
            </a:r>
            <a:r>
              <a:rPr lang="en-US" sz="2200" b="1"/>
              <a:t>NP-completeness</a:t>
            </a:r>
            <a:endParaRPr lang="en-US" sz="2200"/>
          </a:p>
          <a:p>
            <a:endParaRPr lang="en-US" sz="2200"/>
          </a:p>
          <a:p>
            <a:pPr marL="0" indent="0">
              <a:buNone/>
            </a:pPr>
            <a:r>
              <a:rPr lang="en-US" sz="2200" b="1">
                <a:solidFill>
                  <a:srgbClr val="4128D2"/>
                </a:solidFill>
              </a:rPr>
              <a:t>Definition </a:t>
            </a:r>
            <a:r>
              <a:rPr lang="en-US" sz="2200"/>
              <a:t>A language B is </a:t>
            </a:r>
            <a:r>
              <a:rPr lang="en-US" sz="2200" b="1">
                <a:solidFill>
                  <a:srgbClr val="4128D2"/>
                </a:solidFill>
              </a:rPr>
              <a:t>NP-complete </a:t>
            </a:r>
            <a:r>
              <a:rPr lang="en-US" sz="2200">
                <a:solidFill>
                  <a:srgbClr val="292934"/>
                </a:solidFill>
              </a:rPr>
              <a:t>if (1) it is in NP and </a:t>
            </a:r>
          </a:p>
          <a:p>
            <a:pPr marL="0" indent="0">
              <a:buNone/>
            </a:pPr>
            <a:r>
              <a:rPr lang="en-US" sz="2200">
                <a:solidFill>
                  <a:srgbClr val="292934"/>
                </a:solidFill>
              </a:rPr>
              <a:t>(2) every A in NP is polynomial-time reducible to it.</a:t>
            </a:r>
          </a:p>
          <a:p>
            <a:pPr marL="0" indent="0">
              <a:buNone/>
            </a:pPr>
            <a:endParaRPr lang="en-US" sz="2200" b="1">
              <a:solidFill>
                <a:srgbClr val="4128D2"/>
              </a:solidFill>
            </a:endParaRPr>
          </a:p>
          <a:p>
            <a:pPr marL="0" indent="0">
              <a:buNone/>
            </a:pPr>
            <a:r>
              <a:rPr lang="en-US" sz="2200" b="1">
                <a:solidFill>
                  <a:srgbClr val="FF0000"/>
                </a:solidFill>
              </a:rPr>
              <a:t>Consequence </a:t>
            </a:r>
            <a:r>
              <a:rPr lang="en-US" sz="2200"/>
              <a:t>If an NP-complete problem has a polynomial time solution then </a:t>
            </a:r>
            <a:r>
              <a:rPr lang="en-US" sz="2200" b="1"/>
              <a:t>all</a:t>
            </a:r>
            <a:r>
              <a:rPr lang="en-US" sz="2200"/>
              <a:t> NP problems are polynomial time solvable.</a:t>
            </a:r>
          </a:p>
          <a:p>
            <a:pPr marL="0" indent="0">
              <a:buNone/>
            </a:pPr>
            <a:endParaRPr lang="en-US" sz="2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307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Reductions to the rescue		</a:t>
            </a:r>
            <a:r>
              <a:rPr lang="en-US" sz="1600" i="1">
                <a:solidFill>
                  <a:schemeClr val="accent6"/>
                </a:solidFill>
              </a:rPr>
              <a:t>Sipser p. 271,276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tx2"/>
                </a:solidFill>
              </a:rPr>
              <a:t>1970s </a:t>
            </a:r>
            <a:r>
              <a:rPr lang="en-US" sz="2200"/>
              <a:t>Stephen Cook and Leonid Levin </a:t>
            </a:r>
            <a:r>
              <a:rPr lang="en-US" sz="2200">
                <a:solidFill>
                  <a:schemeClr val="accent1"/>
                </a:solidFill>
              </a:rPr>
              <a:t>indepdendently and in parallel</a:t>
            </a:r>
            <a:r>
              <a:rPr lang="en-US" sz="2200"/>
              <a:t> lay foundations of </a:t>
            </a:r>
            <a:r>
              <a:rPr lang="en-US" sz="2200" b="1"/>
              <a:t>NP-completeness</a:t>
            </a:r>
            <a:endParaRPr lang="en-US" sz="2200"/>
          </a:p>
          <a:p>
            <a:pPr marL="0" indent="0">
              <a:buNone/>
            </a:pPr>
            <a:endParaRPr lang="en-US" sz="2200" b="1">
              <a:solidFill>
                <a:srgbClr val="4128D2"/>
              </a:solidFill>
            </a:endParaRPr>
          </a:p>
          <a:p>
            <a:pPr marL="0" indent="0">
              <a:buNone/>
            </a:pPr>
            <a:r>
              <a:rPr lang="en-US" sz="2200" b="1">
                <a:solidFill>
                  <a:srgbClr val="4128D2"/>
                </a:solidFill>
              </a:rPr>
              <a:t>Definition </a:t>
            </a:r>
            <a:r>
              <a:rPr lang="en-US" sz="2200"/>
              <a:t>A language B is </a:t>
            </a:r>
            <a:r>
              <a:rPr lang="en-US" sz="2200" b="1">
                <a:solidFill>
                  <a:srgbClr val="4128D2"/>
                </a:solidFill>
              </a:rPr>
              <a:t>NP-complete </a:t>
            </a:r>
            <a:r>
              <a:rPr lang="en-US" sz="2200">
                <a:solidFill>
                  <a:srgbClr val="292934"/>
                </a:solidFill>
              </a:rPr>
              <a:t>if (1) it is in NP and </a:t>
            </a:r>
          </a:p>
          <a:p>
            <a:pPr marL="0" indent="0">
              <a:buNone/>
            </a:pPr>
            <a:r>
              <a:rPr lang="en-US" sz="2200">
                <a:solidFill>
                  <a:srgbClr val="292934"/>
                </a:solidFill>
              </a:rPr>
              <a:t>(2) every A in NP is polynomial-time reducible to it.</a:t>
            </a:r>
          </a:p>
          <a:p>
            <a:pPr marL="0" indent="0">
              <a:buNone/>
            </a:pPr>
            <a:endParaRPr lang="en-US" sz="2200" b="1">
              <a:solidFill>
                <a:srgbClr val="4128D2"/>
              </a:solidFill>
            </a:endParaRPr>
          </a:p>
          <a:p>
            <a:pPr marL="0" indent="0">
              <a:buNone/>
            </a:pPr>
            <a:r>
              <a:rPr lang="en-US" sz="2200" b="1">
                <a:solidFill>
                  <a:srgbClr val="FF0000"/>
                </a:solidFill>
              </a:rPr>
              <a:t>Consequence </a:t>
            </a:r>
            <a:r>
              <a:rPr lang="en-US" sz="2200"/>
              <a:t>If an NP-complete problem has a polynomial time solution then </a:t>
            </a:r>
            <a:r>
              <a:rPr lang="en-US" sz="2200" b="1"/>
              <a:t>all</a:t>
            </a:r>
            <a:r>
              <a:rPr lang="en-US" sz="2200"/>
              <a:t> NP problems are polynomial time solvable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605864" y="400050"/>
            <a:ext cx="5300425" cy="2940089"/>
          </a:xfrm>
          <a:prstGeom prst="rect">
            <a:avLst/>
          </a:prstGeom>
          <a:solidFill>
            <a:srgbClr val="FEF2CC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chemeClr val="tx1"/>
                </a:solidFill>
              </a:rPr>
              <a:t>What would prove that P = NP?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Showing that a problem solvable by brute-force methods has a nondeterministic solution.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Showing that there are two distinct NP-complete problems.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Finding a polynomial time solution for an NP-complete problem.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Proving that an NP-complete problem is not solvable in polynomial time.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I don't know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2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Reductions to the rescue		</a:t>
            </a:r>
            <a:r>
              <a:rPr lang="en-US" sz="1600" i="1">
                <a:solidFill>
                  <a:schemeClr val="accent6"/>
                </a:solidFill>
              </a:rPr>
              <a:t>Sipser p. 271,276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tx2"/>
                </a:solidFill>
              </a:rPr>
              <a:t>1970s </a:t>
            </a:r>
            <a:r>
              <a:rPr lang="en-US" sz="2200"/>
              <a:t>Stephen Cook and Leonid Levin </a:t>
            </a:r>
            <a:r>
              <a:rPr lang="en-US" sz="2200" err="1">
                <a:solidFill>
                  <a:schemeClr val="accent1"/>
                </a:solidFill>
              </a:rPr>
              <a:t>indepdendently</a:t>
            </a:r>
            <a:r>
              <a:rPr lang="en-US" sz="2200">
                <a:solidFill>
                  <a:schemeClr val="accent1"/>
                </a:solidFill>
              </a:rPr>
              <a:t> and in parallel</a:t>
            </a:r>
            <a:r>
              <a:rPr lang="en-US" sz="2200"/>
              <a:t> lay foundations of </a:t>
            </a:r>
            <a:r>
              <a:rPr lang="en-US" sz="2200" b="1"/>
              <a:t>NP-completeness</a:t>
            </a:r>
            <a:endParaRPr lang="en-US" sz="2200"/>
          </a:p>
          <a:p>
            <a:pPr marL="0" indent="0">
              <a:buNone/>
            </a:pPr>
            <a:endParaRPr lang="en-US" sz="2200" b="1">
              <a:solidFill>
                <a:srgbClr val="4128D2"/>
              </a:solidFill>
            </a:endParaRPr>
          </a:p>
          <a:p>
            <a:pPr marL="0" indent="0">
              <a:buNone/>
            </a:pPr>
            <a:r>
              <a:rPr lang="en-US" sz="2200" b="1">
                <a:solidFill>
                  <a:srgbClr val="4128D2"/>
                </a:solidFill>
              </a:rPr>
              <a:t>Definition </a:t>
            </a:r>
            <a:r>
              <a:rPr lang="en-US" sz="2200"/>
              <a:t>A language B is </a:t>
            </a:r>
            <a:r>
              <a:rPr lang="en-US" sz="2200" b="1">
                <a:solidFill>
                  <a:srgbClr val="4128D2"/>
                </a:solidFill>
              </a:rPr>
              <a:t>NP-complete </a:t>
            </a:r>
            <a:r>
              <a:rPr lang="en-US" sz="2200">
                <a:solidFill>
                  <a:srgbClr val="292934"/>
                </a:solidFill>
              </a:rPr>
              <a:t>if (1) it is in NP and </a:t>
            </a:r>
          </a:p>
          <a:p>
            <a:pPr marL="0" indent="0">
              <a:buNone/>
            </a:pPr>
            <a:r>
              <a:rPr lang="en-US" sz="2200">
                <a:solidFill>
                  <a:srgbClr val="292934"/>
                </a:solidFill>
              </a:rPr>
              <a:t>(2) every A in NP is polynomial-time reducible to it.</a:t>
            </a:r>
          </a:p>
          <a:p>
            <a:pPr marL="0" indent="0">
              <a:buNone/>
            </a:pPr>
            <a:endParaRPr lang="en-US" sz="2200" b="1">
              <a:solidFill>
                <a:srgbClr val="4128D2"/>
              </a:solidFill>
            </a:endParaRPr>
          </a:p>
          <a:p>
            <a:pPr marL="0" indent="0">
              <a:buNone/>
            </a:pPr>
            <a:r>
              <a:rPr lang="en-US" sz="2200" b="1">
                <a:solidFill>
                  <a:srgbClr val="FF0000"/>
                </a:solidFill>
              </a:rPr>
              <a:t>Consequence </a:t>
            </a:r>
            <a:r>
              <a:rPr lang="en-US" sz="2200"/>
              <a:t>If an NP-complete problem has a polynomial time solution then </a:t>
            </a:r>
            <a:r>
              <a:rPr lang="en-US" sz="2200" b="1"/>
              <a:t>all</a:t>
            </a:r>
            <a:r>
              <a:rPr lang="en-US" sz="2200"/>
              <a:t> NP problems are polynomial time solvable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605864" y="400050"/>
            <a:ext cx="5300425" cy="2940089"/>
          </a:xfrm>
          <a:prstGeom prst="rect">
            <a:avLst/>
          </a:prstGeom>
          <a:solidFill>
            <a:srgbClr val="FEF2CC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chemeClr val="tx1"/>
                </a:solidFill>
              </a:rPr>
              <a:t>What would prove that P = NP?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Showing that a problem solvable by brute-force methods has a nondeterministic solution.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Showing that there are two distinct NP-complete problems.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Finding a polynomial time solution for an NP-complete problem.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Proving that an NP-complete problem is not solvable in polynomial time. </a:t>
            </a:r>
            <a:r>
              <a:rPr lang="en-US">
                <a:solidFill>
                  <a:srgbClr val="FF0000"/>
                </a:solidFill>
                <a:sym typeface="Wingdings" pitchFamily="2" charset="2"/>
              </a:rPr>
              <a:t>P ≠ NP</a:t>
            </a:r>
            <a:endParaRPr lang="en-US">
              <a:solidFill>
                <a:srgbClr val="FF0000"/>
              </a:solidFill>
            </a:endParaRP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I don't know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BD255E-3CF0-B542-996C-687BBC30C4C7}"/>
              </a:ext>
            </a:extLst>
          </p:cNvPr>
          <p:cNvGrpSpPr/>
          <p:nvPr/>
        </p:nvGrpSpPr>
        <p:grpSpPr>
          <a:xfrm>
            <a:off x="3645815" y="620499"/>
            <a:ext cx="282240" cy="454320"/>
            <a:chOff x="3659135" y="690353"/>
            <a:chExt cx="28224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CE113C9-FADC-FB48-8D23-C62BBA4D6375}"/>
                    </a:ext>
                  </a:extLst>
                </p14:cNvPr>
                <p14:cNvContentPartPr/>
                <p14:nvPr/>
              </p14:nvContentPartPr>
              <p14:xfrm>
                <a:off x="3667055" y="745433"/>
                <a:ext cx="274320" cy="380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CE113C9-FADC-FB48-8D23-C62BBA4D63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58055" y="736424"/>
                  <a:ext cx="291960" cy="398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EE2EF3F-7B2B-3649-9A40-2A50553FD114}"/>
                    </a:ext>
                  </a:extLst>
                </p14:cNvPr>
                <p14:cNvContentPartPr/>
                <p14:nvPr/>
              </p14:nvContentPartPr>
              <p14:xfrm>
                <a:off x="3659135" y="690353"/>
                <a:ext cx="268920" cy="45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EE2EF3F-7B2B-3649-9A40-2A50553FD11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50123" y="681353"/>
                  <a:ext cx="286584" cy="47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9D3CFC-316E-2C46-9DED-ADD67A4F9E84}"/>
              </a:ext>
            </a:extLst>
          </p:cNvPr>
          <p:cNvGrpSpPr/>
          <p:nvPr/>
        </p:nvGrpSpPr>
        <p:grpSpPr>
          <a:xfrm>
            <a:off x="3645815" y="1206902"/>
            <a:ext cx="282240" cy="454320"/>
            <a:chOff x="3659135" y="690353"/>
            <a:chExt cx="28224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59F612-2533-3244-A443-095A77A210C2}"/>
                    </a:ext>
                  </a:extLst>
                </p14:cNvPr>
                <p14:cNvContentPartPr/>
                <p14:nvPr/>
              </p14:nvContentPartPr>
              <p14:xfrm>
                <a:off x="3667055" y="745433"/>
                <a:ext cx="274320" cy="38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59F612-2533-3244-A443-095A77A210C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58055" y="736424"/>
                  <a:ext cx="291960" cy="398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43B419-5BCD-6C41-9625-801F9F0AED64}"/>
                    </a:ext>
                  </a:extLst>
                </p14:cNvPr>
                <p14:cNvContentPartPr/>
                <p14:nvPr/>
              </p14:nvContentPartPr>
              <p14:xfrm>
                <a:off x="3659135" y="690353"/>
                <a:ext cx="268920" cy="454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43B419-5BCD-6C41-9625-801F9F0AED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50123" y="681353"/>
                  <a:ext cx="286584" cy="47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6661AAC-46E0-C540-96EE-72855AB0C189}"/>
                  </a:ext>
                </a:extLst>
              </p14:cNvPr>
              <p14:cNvContentPartPr/>
              <p14:nvPr/>
            </p14:nvContentPartPr>
            <p14:xfrm>
              <a:off x="3650135" y="1768193"/>
              <a:ext cx="318960" cy="353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6661AAC-46E0-C540-96EE-72855AB0C1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41145" y="1759193"/>
                <a:ext cx="336580" cy="37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F05BD53-C9FD-1F46-8326-1E3AD836C911}"/>
              </a:ext>
            </a:extLst>
          </p:cNvPr>
          <p:cNvGrpSpPr/>
          <p:nvPr/>
        </p:nvGrpSpPr>
        <p:grpSpPr>
          <a:xfrm>
            <a:off x="3649775" y="2273520"/>
            <a:ext cx="282240" cy="454320"/>
            <a:chOff x="3659135" y="690353"/>
            <a:chExt cx="28224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6F81B64-9579-534A-B50A-43D8455ABC93}"/>
                    </a:ext>
                  </a:extLst>
                </p14:cNvPr>
                <p14:cNvContentPartPr/>
                <p14:nvPr/>
              </p14:nvContentPartPr>
              <p14:xfrm>
                <a:off x="3667055" y="745433"/>
                <a:ext cx="274320" cy="380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6F81B64-9579-534A-B50A-43D8455ABC9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58055" y="736424"/>
                  <a:ext cx="291960" cy="398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9C4B83F-0975-D34D-B791-80CC357201AB}"/>
                    </a:ext>
                  </a:extLst>
                </p14:cNvPr>
                <p14:cNvContentPartPr/>
                <p14:nvPr/>
              </p14:nvContentPartPr>
              <p14:xfrm>
                <a:off x="3659135" y="690353"/>
                <a:ext cx="268920" cy="454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C4B83F-0975-D34D-B791-80CC357201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50123" y="681353"/>
                  <a:ext cx="286584" cy="47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48947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0C1DA-093C-F245-A92D-3AB9D385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Key Notation and Definitions (130)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06937-93D0-4FBB-997E-427F4F5FC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4136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A language </a:t>
            </a:r>
            <a:r>
              <a:rPr lang="en-US">
                <a:solidFill>
                  <a:srgbClr val="FF40FF"/>
                </a:solidFill>
              </a:rPr>
              <a:t>B</a:t>
            </a:r>
            <a:r>
              <a:rPr lang="en-US"/>
              <a:t> is </a:t>
            </a:r>
            <a:r>
              <a:rPr lang="en-US" b="1">
                <a:solidFill>
                  <a:srgbClr val="0070C0"/>
                </a:solidFill>
                <a:highlight>
                  <a:srgbClr val="FFFF00"/>
                </a:highlight>
              </a:rPr>
              <a:t>NP-complete</a:t>
            </a:r>
            <a:r>
              <a:rPr lang="en-US" b="1">
                <a:solidFill>
                  <a:srgbClr val="4128D2"/>
                </a:solidFill>
              </a:rPr>
              <a:t> </a:t>
            </a:r>
            <a:r>
              <a:rPr lang="en-US">
                <a:solidFill>
                  <a:srgbClr val="292934"/>
                </a:solidFill>
              </a:rPr>
              <a:t>if </a:t>
            </a:r>
          </a:p>
          <a:p>
            <a:pPr lvl="1"/>
            <a:r>
              <a:rPr lang="en-US">
                <a:solidFill>
                  <a:srgbClr val="292934"/>
                </a:solidFill>
              </a:rPr>
              <a:t>It is in NP</a:t>
            </a:r>
          </a:p>
          <a:p>
            <a:pPr lvl="1"/>
            <a:r>
              <a:rPr lang="en-US">
                <a:solidFill>
                  <a:srgbClr val="292934"/>
                </a:solidFill>
              </a:rPr>
              <a:t>Every problem in NP is polynomial-time reducible to it</a:t>
            </a:r>
          </a:p>
          <a:p>
            <a:pPr marL="274320" lvl="1" indent="0">
              <a:buNone/>
            </a:pPr>
            <a:endParaRPr lang="en-US">
              <a:solidFill>
                <a:srgbClr val="292934"/>
              </a:solidFill>
            </a:endParaRPr>
          </a:p>
          <a:p>
            <a:pPr marL="274320" lvl="1" indent="0">
              <a:buNone/>
            </a:pPr>
            <a:endParaRPr lang="en-US">
              <a:solidFill>
                <a:srgbClr val="292934"/>
              </a:solidFill>
            </a:endParaRPr>
          </a:p>
          <a:p>
            <a:r>
              <a:rPr lang="en-US"/>
              <a:t>No problem in NP is harder than </a:t>
            </a:r>
            <a:r>
              <a:rPr lang="en-US">
                <a:solidFill>
                  <a:srgbClr val="FF40FF"/>
                </a:solidFill>
              </a:rPr>
              <a:t>B</a:t>
            </a:r>
            <a:r>
              <a:rPr lang="en-US"/>
              <a:t>. </a:t>
            </a:r>
          </a:p>
          <a:p>
            <a:r>
              <a:rPr lang="en-US">
                <a:solidFill>
                  <a:srgbClr val="00B0F0"/>
                </a:solidFill>
              </a:rPr>
              <a:t>NP-complete</a:t>
            </a:r>
            <a:r>
              <a:rPr lang="en-US"/>
              <a:t> problems are the </a:t>
            </a:r>
            <a:r>
              <a:rPr lang="en-US" b="1">
                <a:solidFill>
                  <a:srgbClr val="FF0000"/>
                </a:solidFill>
              </a:rPr>
              <a:t>hardest</a:t>
            </a:r>
            <a:r>
              <a:rPr lang="en-US"/>
              <a:t> among NP problems.</a:t>
            </a:r>
          </a:p>
          <a:p>
            <a:r>
              <a:rPr lang="en-US"/>
              <a:t>If an </a:t>
            </a:r>
            <a:r>
              <a:rPr lang="en-US">
                <a:solidFill>
                  <a:srgbClr val="00B0F0"/>
                </a:solidFill>
              </a:rPr>
              <a:t>NP-complete</a:t>
            </a:r>
            <a:r>
              <a:rPr lang="en-US"/>
              <a:t> problem has a </a:t>
            </a:r>
            <a:r>
              <a:rPr lang="en-US" b="1"/>
              <a:t>polynomial time </a:t>
            </a:r>
            <a:r>
              <a:rPr lang="en-US"/>
              <a:t>solution, then </a:t>
            </a:r>
            <a:r>
              <a:rPr lang="en-US" b="1"/>
              <a:t>all</a:t>
            </a:r>
            <a:r>
              <a:rPr lang="en-US"/>
              <a:t> NP problems are polynomial-time solvable.</a:t>
            </a:r>
            <a:endParaRPr lang="en-US">
              <a:cs typeface="Arial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95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chemeClr val="bg1"/>
            </a:gs>
            <a:gs pos="100000">
              <a:srgbClr val="BDDE8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>
                <a:cs typeface="Arial"/>
              </a:rPr>
              <a:t>Videos </a:t>
            </a:r>
            <a:r>
              <a:rPr lang="en-US" altLang="zh-CN">
                <a:cs typeface="Arial"/>
              </a:rPr>
              <a:t>126-129</a:t>
            </a:r>
          </a:p>
          <a:p>
            <a:pPr fontAlgn="base"/>
            <a:endParaRPr lang="en-US">
              <a:cs typeface="Arial"/>
            </a:endParaRPr>
          </a:p>
          <a:p>
            <a:pPr fontAlgn="base"/>
            <a:r>
              <a:rPr lang="en-US" altLang="zh-CN">
                <a:ea typeface="华文新魏"/>
                <a:cs typeface="Arial"/>
              </a:rPr>
              <a:t>Today’s learning goals</a:t>
            </a:r>
            <a:endParaRPr lang="en-US"/>
          </a:p>
          <a:p>
            <a:pPr lvl="1" fontAlgn="base"/>
            <a:r>
              <a:rPr lang="en-US" altLang="zh-CN">
                <a:ea typeface="华文新魏"/>
                <a:cs typeface="Arial"/>
              </a:rPr>
              <a:t>Distinguish between computability and complexity</a:t>
            </a:r>
          </a:p>
          <a:p>
            <a:pPr lvl="1" fontAlgn="base"/>
            <a:r>
              <a:rPr lang="en-US" altLang="zh-CN">
                <a:ea typeface="华文新魏"/>
                <a:cs typeface="Arial"/>
              </a:rPr>
              <a:t>Articulate motivating questions of complexity</a:t>
            </a:r>
          </a:p>
          <a:p>
            <a:pPr lvl="1" fontAlgn="base"/>
            <a:r>
              <a:rPr lang="en-US" altLang="zh-CN">
                <a:ea typeface="华文新魏"/>
                <a:cs typeface="Arial"/>
              </a:rPr>
              <a:t>Define NP-completeness</a:t>
            </a:r>
          </a:p>
          <a:p>
            <a:pPr lvl="1" fontAlgn="base"/>
            <a:r>
              <a:rPr lang="en-US"/>
              <a:t>Give examples of NP-complete problems</a:t>
            </a:r>
          </a:p>
          <a:p>
            <a:pPr lvl="1" fontAlgn="base"/>
            <a:r>
              <a:rPr lang="en-US"/>
              <a:t>Use polynomial-time reduction to prove NP-completeness</a:t>
            </a:r>
            <a:endParaRPr lang="en-US" altLang="zh-CN">
              <a:ea typeface="华文新魏"/>
              <a:cs typeface="Arial"/>
            </a:endParaRPr>
          </a:p>
          <a:p>
            <a:pPr lvl="1" fontAlgn="base"/>
            <a:endParaRPr lang="en-US"/>
          </a:p>
          <a:p>
            <a:pPr fontAlgn="base"/>
            <a:r>
              <a:rPr lang="en-US" altLang="zh-CN">
                <a:ea typeface="华文新魏"/>
                <a:cs typeface="Arial"/>
              </a:rPr>
              <a:t>Today’s textbook sections</a:t>
            </a:r>
          </a:p>
          <a:p>
            <a:pPr lvl="1" fontAlgn="base"/>
            <a:r>
              <a:rPr lang="en-US"/>
              <a:t>Section 7.4, 7.5: NP-completeness</a:t>
            </a:r>
          </a:p>
          <a:p>
            <a:pPr lvl="1" fontAlgn="base"/>
            <a:endParaRPr lang="en-US" altLang="zh-CN">
              <a:ea typeface="华文新魏"/>
              <a:cs typeface="Arial"/>
            </a:endParaRPr>
          </a:p>
          <a:p>
            <a:pPr fontAlgn="base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20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46359-E4F5-B243-8F59-9311C578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>
                <a:hlinkClick r:id="rId2"/>
              </a:rPr>
              <a:t>131.CSE105.NPCompleteSAT.mp4</a:t>
            </a:r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10BDE-86E3-7048-8445-2639777C71A6}"/>
              </a:ext>
            </a:extLst>
          </p:cNvPr>
          <p:cNvSpPr txBox="1"/>
          <p:nvPr/>
        </p:nvSpPr>
        <p:spPr>
          <a:xfrm>
            <a:off x="457200" y="1143000"/>
            <a:ext cx="80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Remember:</a:t>
            </a:r>
          </a:p>
          <a:p>
            <a:endParaRPr lang="en-US" i="1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C1E7EC1-5D77-6347-A8BA-32189900D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16" y="1601918"/>
            <a:ext cx="5425492" cy="333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6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SAT and  3SAT			</a:t>
            </a:r>
            <a:r>
              <a:rPr lang="en-US" sz="1600" i="1">
                <a:solidFill>
                  <a:schemeClr val="accent6"/>
                </a:solidFill>
              </a:rPr>
              <a:t>Rosen p. 299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Cook-Levin Theorem</a:t>
            </a:r>
            <a:r>
              <a:rPr lang="en-US"/>
              <a:t>: (3)SAT is NP-complete.</a:t>
            </a:r>
            <a:endParaRPr lang="en-US" b="1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latex-imag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631" y="2303220"/>
            <a:ext cx="4826000" cy="317500"/>
          </a:xfrm>
          <a:prstGeom prst="rect">
            <a:avLst/>
          </a:prstGeom>
        </p:spPr>
      </p:pic>
      <p:pic>
        <p:nvPicPr>
          <p:cNvPr id="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34804"/>
            <a:ext cx="1017839" cy="12315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560" y="3536831"/>
            <a:ext cx="1229558" cy="1229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 descr="A picture containing knife, bird&#10;&#10;Description automatically generated">
            <a:extLst>
              <a:ext uri="{FF2B5EF4-FFF2-40B4-BE49-F238E27FC236}">
                <a16:creationId xmlns:a16="http://schemas.microsoft.com/office/drawing/2014/main" id="{7BD1D7ED-15F4-2547-AAF9-EB574478E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887" y="3723790"/>
            <a:ext cx="5983993" cy="94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42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SAT and  3SAT			</a:t>
            </a:r>
            <a:r>
              <a:rPr lang="en-US" sz="1600" i="1">
                <a:solidFill>
                  <a:schemeClr val="accent6"/>
                </a:solidFill>
              </a:rPr>
              <a:t>Rosen p. 299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Cook-Levin Theorem</a:t>
            </a:r>
            <a:r>
              <a:rPr lang="en-US"/>
              <a:t>: (3)SAT is NP-complete.</a:t>
            </a:r>
            <a:endParaRPr lang="en-US" b="1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Content Placeholder 4" descr="A picture containing shirt&#10;&#10;Description automatically generated">
            <a:extLst>
              <a:ext uri="{FF2B5EF4-FFF2-40B4-BE49-F238E27FC236}">
                <a16:creationId xmlns:a16="http://schemas.microsoft.com/office/drawing/2014/main" id="{A3CC5952-1C41-AA4D-B98C-8691C4D73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" y="2077568"/>
            <a:ext cx="9073778" cy="278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55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 other problems NP complete?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To prove that X is NP-complete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>
                <a:solidFill>
                  <a:schemeClr val="tx2"/>
                </a:solidFill>
              </a:rPr>
              <a:t>From scratch</a:t>
            </a:r>
            <a:r>
              <a:rPr lang="en-US" i="1"/>
              <a:t>: </a:t>
            </a:r>
            <a:r>
              <a:rPr lang="en-US"/>
              <a:t>Prove it is NP, and that all NP problems are polynomial-time reducible to it.</a:t>
            </a:r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r>
              <a:rPr lang="en-US" b="1" i="1">
                <a:solidFill>
                  <a:srgbClr val="FF0000"/>
                </a:solidFill>
              </a:rPr>
              <a:t>Using reduction</a:t>
            </a:r>
            <a:r>
              <a:rPr lang="en-US" i="1"/>
              <a:t>: </a:t>
            </a:r>
            <a:r>
              <a:rPr lang="en-US"/>
              <a:t>Show that a (known-to-be) NP complete problem reduces to it.</a:t>
            </a:r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96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3SAT polynomial-time reduces to CLIQUE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600" i="1">
                <a:solidFill>
                  <a:schemeClr val="accent6"/>
                </a:solidFill>
              </a:rPr>
              <a:t>Sipser p. 302</a:t>
            </a:r>
          </a:p>
          <a:p>
            <a:pPr marL="0" indent="0">
              <a:buNone/>
            </a:pPr>
            <a:r>
              <a:rPr lang="en-US" sz="2200" b="1"/>
              <a:t>Given</a:t>
            </a:r>
            <a:r>
              <a:rPr lang="en-US" sz="2200"/>
              <a:t>: Boolean formula in CNF with exactly 3 literals/clause</a:t>
            </a:r>
          </a:p>
          <a:p>
            <a:pPr marL="0" indent="0">
              <a:buNone/>
            </a:pPr>
            <a:r>
              <a:rPr lang="en-US" sz="2200"/>
              <a:t>- AND of ORs		- args in OR clauses: var or negated var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 b="1"/>
              <a:t>Desired Answer</a:t>
            </a:r>
            <a:r>
              <a:rPr lang="en-US" sz="2200"/>
              <a:t>: Yes if satisfiable; No if unsatisfiable</a:t>
            </a:r>
          </a:p>
          <a:p>
            <a:pPr marL="0" indent="0">
              <a:buNone/>
            </a:pPr>
            <a:endParaRPr lang="en-US" sz="2200" b="1"/>
          </a:p>
          <a:p>
            <a:pPr marL="0" indent="0">
              <a:buNone/>
            </a:pPr>
            <a:r>
              <a:rPr lang="en-US" sz="2200" b="1" i="1">
                <a:solidFill>
                  <a:srgbClr val="FF0000"/>
                </a:solidFill>
              </a:rPr>
              <a:t>Instead</a:t>
            </a:r>
            <a:r>
              <a:rPr lang="en-US" sz="2200"/>
              <a:t> transform formula to graph so that </a:t>
            </a:r>
            <a:r>
              <a:rPr lang="en-US" sz="2200" i="1">
                <a:solidFill>
                  <a:srgbClr val="FF0000"/>
                </a:solidFill>
              </a:rPr>
              <a:t>graph has clique iff original formula is satisfiable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3FCB5-672A-DC49-A108-2C25D5B2E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9" y="2371940"/>
            <a:ext cx="8149641" cy="85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3SAT polynomial-time reduces to CLIQUE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Transform 3-CNF formula with k clauses to graph G</a:t>
            </a:r>
          </a:p>
          <a:p>
            <a:r>
              <a:rPr lang="en-US"/>
              <a:t>vertices are the literals in each clause</a:t>
            </a:r>
          </a:p>
          <a:p>
            <a:r>
              <a:rPr lang="en-US"/>
              <a:t>edges between all vertices except</a:t>
            </a:r>
          </a:p>
          <a:p>
            <a:pPr lvl="1"/>
            <a:r>
              <a:rPr lang="en-US"/>
              <a:t>two literals in the same clause</a:t>
            </a:r>
          </a:p>
          <a:p>
            <a:pPr lvl="1"/>
            <a:r>
              <a:rPr lang="en-US"/>
              <a:t>literals that are negations of one another</a:t>
            </a:r>
          </a:p>
          <a:p>
            <a:pPr lvl="1"/>
            <a:endParaRPr lang="en-US"/>
          </a:p>
          <a:p>
            <a:pPr marL="0" indent="0">
              <a:buNone/>
            </a:pPr>
            <a:r>
              <a:rPr lang="en-US" b="1"/>
              <a:t>Claim</a:t>
            </a:r>
            <a:r>
              <a:rPr lang="en-US"/>
              <a:t>: formula is satisfiable iff G has k-clique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89949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3-SAT to Clique example</a:t>
            </a:r>
          </a:p>
        </p:txBody>
      </p:sp>
      <p:pic>
        <p:nvPicPr>
          <p:cNvPr id="6" name="Picture 5" descr="latex-imag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92" y="1344091"/>
            <a:ext cx="4826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06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3-SAT to Clique example</a:t>
            </a:r>
          </a:p>
        </p:txBody>
      </p:sp>
      <p:pic>
        <p:nvPicPr>
          <p:cNvPr id="6" name="Picture 5" descr="latex-imag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92" y="1344091"/>
            <a:ext cx="4826000" cy="317500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0119A2B-AD56-144F-831C-DDF2B3BEC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00" y="1661591"/>
            <a:ext cx="6968004" cy="34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57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 other problems NP-complete?</a:t>
            </a:r>
          </a:p>
        </p:txBody>
      </p:sp>
      <p:pic>
        <p:nvPicPr>
          <p:cNvPr id="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0150"/>
            <a:ext cx="1756632" cy="2401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11" y="1208929"/>
            <a:ext cx="3519333" cy="2276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Content Placeholder 3" descr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554" y="1200150"/>
            <a:ext cx="1907336" cy="1430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Content Placeholder 3" descr="Content Placeholder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717" y="2886167"/>
            <a:ext cx="2479083" cy="19715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98356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0C1DA-093C-F245-A92D-3AB9D385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Key Notation and Definitions (131)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06937-93D0-4FBB-997E-427F4F5FC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200150"/>
            <a:ext cx="8528859" cy="35413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Cook-Levin Theorem</a:t>
            </a:r>
            <a:r>
              <a:rPr lang="en-US"/>
              <a:t>: </a:t>
            </a:r>
            <a:r>
              <a:rPr lang="en-US">
                <a:highlight>
                  <a:srgbClr val="FFFF00"/>
                </a:highlight>
              </a:rPr>
              <a:t>(3)SAT</a:t>
            </a:r>
            <a:r>
              <a:rPr lang="en-US"/>
              <a:t> is </a:t>
            </a:r>
            <a:r>
              <a:rPr lang="en-US">
                <a:solidFill>
                  <a:srgbClr val="00B0F0"/>
                </a:solidFill>
              </a:rPr>
              <a:t>NP-complete</a:t>
            </a:r>
            <a:r>
              <a:rPr lang="en-US"/>
              <a:t>.</a:t>
            </a:r>
            <a:endParaRPr lang="en-US" b="1"/>
          </a:p>
          <a:p>
            <a:pPr marL="0" indent="0">
              <a:buNone/>
            </a:pPr>
            <a:endParaRPr lang="en-US"/>
          </a:p>
          <a:p>
            <a:r>
              <a:rPr lang="en-US" b="1">
                <a:solidFill>
                  <a:srgbClr val="292934"/>
                </a:solidFill>
              </a:rPr>
              <a:t>All problems </a:t>
            </a:r>
            <a:r>
              <a:rPr lang="en-US">
                <a:solidFill>
                  <a:srgbClr val="292934"/>
                </a:solidFill>
              </a:rPr>
              <a:t>in NP are polynomial-time reducible to 3SAT!!!</a:t>
            </a:r>
          </a:p>
          <a:p>
            <a:r>
              <a:rPr lang="en-US"/>
              <a:t>For example, a k-CLIQUE problem can be reduced to 3SAT.</a:t>
            </a:r>
          </a:p>
        </p:txBody>
      </p:sp>
      <p:pic>
        <p:nvPicPr>
          <p:cNvPr id="5" name="Picture 4" descr="latex-image-1.png">
            <a:extLst>
              <a:ext uri="{FF2B5EF4-FFF2-40B4-BE49-F238E27FC236}">
                <a16:creationId xmlns:a16="http://schemas.microsoft.com/office/drawing/2014/main" id="{9AD7FFB4-A0AD-C54E-817A-A3DFBCBF3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715" y="1737338"/>
            <a:ext cx="4826000" cy="317500"/>
          </a:xfrm>
          <a:prstGeom prst="rect">
            <a:avLst/>
          </a:prstGeom>
        </p:spPr>
      </p:pic>
      <p:pic>
        <p:nvPicPr>
          <p:cNvPr id="6" name="Picture 5" descr="A picture containing knife, bird&#10;&#10;Description automatically generated">
            <a:extLst>
              <a:ext uri="{FF2B5EF4-FFF2-40B4-BE49-F238E27FC236}">
                <a16:creationId xmlns:a16="http://schemas.microsoft.com/office/drawing/2014/main" id="{CA524853-3606-2E41-8CA1-7160FD20B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87" y="3247412"/>
            <a:ext cx="7626257" cy="1203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9CEED-758A-0C49-A848-E7F3EDD3C5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2"/>
          <a:stretch/>
        </p:blipFill>
        <p:spPr>
          <a:xfrm>
            <a:off x="546362" y="4372402"/>
            <a:ext cx="8149641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25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46359-E4F5-B243-8F59-9311C578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>
                <a:hlinkClick r:id="rId2"/>
              </a:rPr>
              <a:t>126.CSE105.NondeterministicTimeComplexity.mp4</a:t>
            </a:r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C25B15-5F92-6647-AE85-2AEC7921423D}"/>
              </a:ext>
            </a:extLst>
          </p:cNvPr>
          <p:cNvSpPr txBox="1"/>
          <p:nvPr/>
        </p:nvSpPr>
        <p:spPr>
          <a:xfrm>
            <a:off x="457200" y="1143000"/>
            <a:ext cx="8095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Remember:</a:t>
            </a:r>
          </a:p>
          <a:p>
            <a:endParaRPr lang="en-US" i="1"/>
          </a:p>
          <a:p>
            <a:r>
              <a:rPr lang="en-US" sz="2400"/>
              <a:t>Given a </a:t>
            </a:r>
            <a:r>
              <a:rPr lang="en-US" sz="2400" b="1"/>
              <a:t>nondeterministic</a:t>
            </a:r>
            <a:r>
              <a:rPr lang="en-US" sz="2400"/>
              <a:t> Turing machine/Decider, we can always build a </a:t>
            </a:r>
            <a:r>
              <a:rPr lang="en-US" sz="2400" b="1"/>
              <a:t>one-tape deterministic </a:t>
            </a:r>
            <a:r>
              <a:rPr lang="en-US" sz="2400"/>
              <a:t>Turing machine/Decider that recognizes the same language.</a:t>
            </a:r>
          </a:p>
        </p:txBody>
      </p:sp>
    </p:spTree>
    <p:extLst>
      <p:ext uri="{BB962C8B-B14F-4D97-AF65-F5344CB8AC3E}">
        <p14:creationId xmlns:p14="http://schemas.microsoft.com/office/powerpoint/2010/main" val="2657178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Closure of NP under star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8529D-0165-4B2C-B796-3A29BE352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979" y="2015096"/>
            <a:ext cx="5302041" cy="399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34AEF0-C500-4079-8606-1A23CE5A75A4}"/>
              </a:ext>
            </a:extLst>
          </p:cNvPr>
          <p:cNvSpPr txBox="1"/>
          <p:nvPr/>
        </p:nvSpPr>
        <p:spPr>
          <a:xfrm>
            <a:off x="508715" y="1025050"/>
            <a:ext cx="387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Example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3BB50-A96B-47C6-84F9-7D35A40EB420}"/>
              </a:ext>
            </a:extLst>
          </p:cNvPr>
          <p:cNvSpPr txBox="1"/>
          <p:nvPr/>
        </p:nvSpPr>
        <p:spPr>
          <a:xfrm>
            <a:off x="7237927" y="4359498"/>
            <a:ext cx="190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Ch. 7 Problems pg. 323</a:t>
            </a:r>
          </a:p>
        </p:txBody>
      </p:sp>
    </p:spTree>
    <p:extLst>
      <p:ext uri="{BB962C8B-B14F-4D97-AF65-F5344CB8AC3E}">
        <p14:creationId xmlns:p14="http://schemas.microsoft.com/office/powerpoint/2010/main" val="2277769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B67C-0CFB-4D02-BA29-C4F53F0E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Example 1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F1893-4B9E-40FB-AF66-6EB36D08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20" y="1314296"/>
            <a:ext cx="8668960" cy="2210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97364D-A9E1-4B75-8B58-A10C4026B9F1}"/>
              </a:ext>
            </a:extLst>
          </p:cNvPr>
          <p:cNvSpPr txBox="1"/>
          <p:nvPr/>
        </p:nvSpPr>
        <p:spPr>
          <a:xfrm>
            <a:off x="7307580" y="4343400"/>
            <a:ext cx="201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Ch. 7 Solutions pg. 329</a:t>
            </a:r>
          </a:p>
        </p:txBody>
      </p:sp>
    </p:spTree>
    <p:extLst>
      <p:ext uri="{BB962C8B-B14F-4D97-AF65-F5344CB8AC3E}">
        <p14:creationId xmlns:p14="http://schemas.microsoft.com/office/powerpoint/2010/main" val="689633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Wednesday FAQ (130-131)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cs typeface="Arial"/>
              </a:rPr>
              <a:t>Q:</a:t>
            </a:r>
            <a:r>
              <a:rPr lang="en-US" sz="2000">
                <a:cs typeface="Arial"/>
              </a:rPr>
              <a:t> How much do we need to know about complexity?</a:t>
            </a:r>
            <a:endParaRPr lang="en-US"/>
          </a:p>
          <a:p>
            <a:r>
              <a:rPr lang="en-US" sz="2000" b="1">
                <a:cs typeface="Arial"/>
              </a:rPr>
              <a:t>A: </a:t>
            </a:r>
            <a:r>
              <a:rPr lang="en-US" sz="2000"/>
              <a:t>You should be able to explain P, NP, NP-complete and give examples of each one. You also need to know why finding that P=NP is true or false would be significant.</a:t>
            </a:r>
            <a:endParaRPr lang="en-US" sz="2000" b="1">
              <a:cs typeface="Arial"/>
            </a:endParaRPr>
          </a:p>
          <a:p>
            <a:endParaRPr lang="en-US" sz="2000">
              <a:cs typeface="Arial"/>
            </a:endParaRPr>
          </a:p>
          <a:p>
            <a:r>
              <a:rPr lang="en-US" sz="2000" b="1">
                <a:cs typeface="Arial"/>
              </a:rPr>
              <a:t>Q:</a:t>
            </a:r>
            <a:r>
              <a:rPr lang="en-US" sz="2000">
                <a:cs typeface="Arial"/>
              </a:rPr>
              <a:t> Are all NP-complete problems undecidable?</a:t>
            </a:r>
            <a:endParaRPr lang="en-US" sz="2000" b="1">
              <a:cs typeface="Arial"/>
            </a:endParaRPr>
          </a:p>
          <a:p>
            <a:r>
              <a:rPr lang="en-US" sz="2000" b="1">
                <a:cs typeface="Arial"/>
              </a:rPr>
              <a:t>A: </a:t>
            </a:r>
            <a:r>
              <a:rPr lang="en-US" sz="2000">
                <a:cs typeface="Arial"/>
              </a:rPr>
              <a:t>No. None are! A problem is NP-complete means that is in NP (and all NP problems are polynomial time reducible to it) so there is a Turing machine that decides it.</a:t>
            </a:r>
          </a:p>
        </p:txBody>
      </p:sp>
    </p:spTree>
    <p:extLst>
      <p:ext uri="{BB962C8B-B14F-4D97-AF65-F5344CB8AC3E}">
        <p14:creationId xmlns:p14="http://schemas.microsoft.com/office/powerpoint/2010/main" val="11193763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Wednesday FAQ (130-131)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cs typeface="Arial"/>
              </a:rPr>
              <a:t>Q:</a:t>
            </a:r>
            <a:r>
              <a:rPr lang="en-US" sz="2000">
                <a:cs typeface="Arial"/>
              </a:rPr>
              <a:t> Why is it true that if a problem in NP-complete is found to be reducible to a problem in P, then P = NP?</a:t>
            </a:r>
            <a:endParaRPr lang="en-US"/>
          </a:p>
          <a:p>
            <a:r>
              <a:rPr lang="en-US" sz="2000" b="1">
                <a:cs typeface="Arial"/>
              </a:rPr>
              <a:t>A: </a:t>
            </a:r>
            <a:r>
              <a:rPr lang="en-US" sz="2000">
                <a:cs typeface="Arial"/>
              </a:rPr>
              <a:t>Problems in NP-complete are the hardest problems in NP. If one of the hardest problems in NP is reducible to a problem in P, it means that the </a:t>
            </a:r>
            <a:r>
              <a:rPr lang="en-US" sz="2000" b="1">
                <a:cs typeface="Arial"/>
              </a:rPr>
              <a:t>hardest problems in NP</a:t>
            </a:r>
            <a:r>
              <a:rPr lang="en-US" sz="2000">
                <a:cs typeface="Arial"/>
              </a:rPr>
              <a:t> are </a:t>
            </a:r>
            <a:r>
              <a:rPr lang="en-US" sz="2000" b="1">
                <a:cs typeface="Arial"/>
              </a:rPr>
              <a:t>no harder than</a:t>
            </a:r>
            <a:r>
              <a:rPr lang="en-US" sz="2000">
                <a:cs typeface="Arial"/>
              </a:rPr>
              <a:t> the problems in P. Therefore, all the rest of the problems in NP, which we know are all less hard than those in NP-complete, would also be no harder than those in P. If this was true, then P and NP would contain all the same problems and be equal.</a:t>
            </a:r>
          </a:p>
          <a:p>
            <a:endParaRPr lang="en-US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17292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chemeClr val="bg1"/>
            </a:gs>
            <a:gs pos="100000">
              <a:srgbClr val="BDDE8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Friday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>
                <a:cs typeface="Arial"/>
              </a:rPr>
              <a:t>Final review</a:t>
            </a:r>
          </a:p>
          <a:p>
            <a:pPr fontAlgn="base"/>
            <a:endParaRPr lang="en-US" altLang="zh-CN">
              <a:ea typeface="华文新魏"/>
              <a:cs typeface="Arial"/>
            </a:endParaRPr>
          </a:p>
          <a:p>
            <a:pPr fontAlgn="base"/>
            <a:r>
              <a:rPr lang="en-US" altLang="zh-CN">
                <a:ea typeface="华文新魏"/>
                <a:cs typeface="Arial"/>
              </a:rPr>
              <a:t>Today’s learning goals</a:t>
            </a:r>
            <a:endParaRPr lang="en-US"/>
          </a:p>
          <a:p>
            <a:pPr lvl="1" fontAlgn="base"/>
            <a:r>
              <a:rPr lang="en-US" altLang="zh-CN">
                <a:ea typeface="华文新魏"/>
                <a:cs typeface="Arial"/>
              </a:rPr>
              <a:t>Summarize key concepts, ideas, themes from CSE 105.</a:t>
            </a:r>
          </a:p>
          <a:p>
            <a:pPr lvl="1" fontAlgn="base"/>
            <a:r>
              <a:rPr lang="en-US" altLang="zh-CN">
                <a:ea typeface="华文新魏"/>
                <a:cs typeface="Arial"/>
              </a:rPr>
              <a:t>Approach your final exam studying with confidence.</a:t>
            </a:r>
          </a:p>
          <a:p>
            <a:pPr lvl="1" fontAlgn="base"/>
            <a:r>
              <a:rPr lang="en-US" altLang="zh-CN">
                <a:ea typeface="华文新魏"/>
                <a:cs typeface="Arial"/>
              </a:rPr>
              <a:t>Identify areas to focus on while studying for the exam.</a:t>
            </a:r>
          </a:p>
          <a:p>
            <a:pPr lvl="1" fontAlgn="base"/>
            <a:endParaRPr lang="en-US"/>
          </a:p>
          <a:p>
            <a:pPr fontAlgn="base"/>
            <a:r>
              <a:rPr lang="en-US" altLang="zh-CN">
                <a:ea typeface="华文新魏"/>
                <a:cs typeface="Arial"/>
              </a:rPr>
              <a:t>Today’s textbook sections</a:t>
            </a:r>
          </a:p>
          <a:p>
            <a:pPr lvl="1" fontAlgn="base"/>
            <a:r>
              <a:rPr lang="en-US" altLang="zh-CN">
                <a:ea typeface="华文新魏"/>
                <a:cs typeface="Arial"/>
              </a:rPr>
              <a:t>None</a:t>
            </a:r>
          </a:p>
          <a:p>
            <a:pPr fontAlgn="base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68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35165" y="376354"/>
            <a:ext cx="8908835" cy="4767146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38975" y="764879"/>
            <a:ext cx="7854511" cy="42061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72015" y="1250270"/>
            <a:ext cx="6660861" cy="3501195"/>
          </a:xfrm>
          <a:prstGeom prst="ellipse">
            <a:avLst/>
          </a:prstGeom>
          <a:solidFill>
            <a:schemeClr val="bg1"/>
          </a:solidFill>
          <a:ln w="38100" cmpd="sng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91504" y="1803362"/>
            <a:ext cx="5204985" cy="27285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006743" y="2503660"/>
            <a:ext cx="3595686" cy="155782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chemeClr val="tx1"/>
                </a:solidFill>
              </a:rPr>
              <a:t>CF</a:t>
            </a:r>
          </a:p>
        </p:txBody>
      </p:sp>
      <p:sp>
        <p:nvSpPr>
          <p:cNvPr id="3" name="Oval 2"/>
          <p:cNvSpPr/>
          <p:nvPr/>
        </p:nvSpPr>
        <p:spPr>
          <a:xfrm>
            <a:off x="2383006" y="3027598"/>
            <a:ext cx="2284144" cy="5948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292934"/>
                </a:solidFill>
              </a:rPr>
              <a:t>Regular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8993" y="800663"/>
            <a:ext cx="179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Decidable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87010" y="1316026"/>
            <a:ext cx="98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63600" y="2022425"/>
            <a:ext cx="49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44212" y="395547"/>
            <a:ext cx="179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Recognizable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203" y="303667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Universe: P(</a:t>
            </a:r>
            <a:r>
              <a:rPr lang="en-US" err="1"/>
              <a:t>Σ</a:t>
            </a:r>
            <a:r>
              <a:rPr lang="en-US"/>
              <a:t>*)</a:t>
            </a:r>
          </a:p>
        </p:txBody>
      </p:sp>
    </p:spTree>
    <p:extLst>
      <p:ext uri="{BB962C8B-B14F-4D97-AF65-F5344CB8AC3E}">
        <p14:creationId xmlns:p14="http://schemas.microsoft.com/office/powerpoint/2010/main" val="17272457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74139" y="367867"/>
          <a:ext cx="8026967" cy="47382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3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3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2"/>
                          </a:solidFill>
                        </a:rPr>
                        <a:t>Model of computation</a:t>
                      </a:r>
                    </a:p>
                    <a:p>
                      <a:r>
                        <a:rPr lang="en-US" sz="1600" i="1">
                          <a:solidFill>
                            <a:srgbClr val="4128D2"/>
                          </a:solidFill>
                        </a:rPr>
                        <a:t>Formal definition?</a:t>
                      </a:r>
                    </a:p>
                    <a:p>
                      <a:r>
                        <a:rPr lang="en-US" sz="1600" i="1">
                          <a:solidFill>
                            <a:srgbClr val="4128D2"/>
                          </a:solidFill>
                        </a:rPr>
                        <a:t>Design? </a:t>
                      </a:r>
                    </a:p>
                    <a:p>
                      <a:r>
                        <a:rPr lang="en-US" sz="1600" i="1">
                          <a:solidFill>
                            <a:srgbClr val="4128D2"/>
                          </a:solidFill>
                        </a:rPr>
                        <a:t>Describe language?</a:t>
                      </a:r>
                      <a:endParaRPr lang="en-US" sz="1600" b="0" i="1">
                        <a:solidFill>
                          <a:srgbClr val="4128D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4128D2"/>
                          </a:solidFill>
                        </a:rPr>
                        <a:t>Class of languages</a:t>
                      </a:r>
                    </a:p>
                    <a:p>
                      <a:pPr algn="l"/>
                      <a:r>
                        <a:rPr lang="en-US" sz="1600" i="1">
                          <a:solidFill>
                            <a:srgbClr val="4128D2"/>
                          </a:solidFill>
                        </a:rPr>
                        <a:t>Closure</a:t>
                      </a:r>
                      <a:r>
                        <a:rPr lang="en-US" sz="1600" i="1" baseline="0">
                          <a:solidFill>
                            <a:srgbClr val="4128D2"/>
                          </a:solidFill>
                        </a:rPr>
                        <a:t> properties?</a:t>
                      </a:r>
                    </a:p>
                    <a:p>
                      <a:r>
                        <a:rPr lang="en-US" sz="1600" i="1" baseline="0">
                          <a:solidFill>
                            <a:srgbClr val="4128D2"/>
                          </a:solidFill>
                        </a:rPr>
                        <a:t>Which languages not in class?</a:t>
                      </a:r>
                      <a:endParaRPr lang="en-US" sz="1600" b="0" i="1">
                        <a:solidFill>
                          <a:srgbClr val="4128D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/>
                        <a:t>Finite</a:t>
                      </a:r>
                      <a:r>
                        <a:rPr lang="en-US" sz="1600" b="1" baseline="0"/>
                        <a:t> automata </a:t>
                      </a:r>
                    </a:p>
                    <a:p>
                      <a:r>
                        <a:rPr lang="en-US" sz="1600"/>
                        <a:t> --</a:t>
                      </a:r>
                      <a:r>
                        <a:rPr lang="en-US" sz="1600" baseline="0"/>
                        <a:t> DFA </a:t>
                      </a:r>
                    </a:p>
                    <a:p>
                      <a:r>
                        <a:rPr lang="en-US" sz="1600" baseline="0"/>
                        <a:t> -- NFA</a:t>
                      </a:r>
                    </a:p>
                    <a:p>
                      <a:r>
                        <a:rPr lang="en-US" sz="1600" baseline="0"/>
                        <a:t>equiv to </a:t>
                      </a:r>
                      <a:r>
                        <a:rPr lang="en-US" sz="1600" b="1" baseline="0"/>
                        <a:t>Regular expressions</a:t>
                      </a:r>
                      <a:endParaRPr lang="en-US" sz="16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Regular languages</a:t>
                      </a:r>
                    </a:p>
                    <a:p>
                      <a:endParaRPr lang="en-US" sz="1600"/>
                    </a:p>
                    <a:p>
                      <a:r>
                        <a:rPr lang="en-US" sz="1600"/>
                        <a:t>To</a:t>
                      </a:r>
                      <a:r>
                        <a:rPr lang="en-US" sz="1600" baseline="0"/>
                        <a:t> show not in class:</a:t>
                      </a:r>
                    </a:p>
                    <a:p>
                      <a:r>
                        <a:rPr lang="en-US" sz="1600" baseline="0"/>
                        <a:t>Pumping lemma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/>
                        <a:t>Push-down</a:t>
                      </a:r>
                      <a:r>
                        <a:rPr lang="en-US" sz="1600" b="1" baseline="0"/>
                        <a:t> automata</a:t>
                      </a:r>
                    </a:p>
                    <a:p>
                      <a:r>
                        <a:rPr lang="en-US" sz="1600" b="1" baseline="0"/>
                        <a:t>CFGs</a:t>
                      </a:r>
                      <a:endParaRPr lang="en-US" sz="16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Context-free</a:t>
                      </a:r>
                      <a:r>
                        <a:rPr lang="en-US" sz="1600" b="1" baseline="0"/>
                        <a:t> languages</a:t>
                      </a:r>
                      <a:endParaRPr lang="en-US" sz="16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TMs</a:t>
                      </a:r>
                      <a:r>
                        <a:rPr lang="en-US" sz="1600" baseline="0"/>
                        <a:t> that always halt in polynomial time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917">
                <a:tc>
                  <a:txBody>
                    <a:bodyPr/>
                    <a:lstStyle/>
                    <a:p>
                      <a:r>
                        <a:rPr lang="en-US" sz="1600"/>
                        <a:t>Nondeterministic TMs that halt in polynomial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NP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TMs</a:t>
                      </a:r>
                      <a:r>
                        <a:rPr lang="en-US" sz="1600" baseline="0"/>
                        <a:t> that always halt aka </a:t>
                      </a:r>
                      <a:r>
                        <a:rPr lang="en-US" sz="1600" b="1" baseline="0"/>
                        <a:t>Deciders</a:t>
                      </a:r>
                      <a:endParaRPr lang="en-US" sz="16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Decidable languages</a:t>
                      </a:r>
                    </a:p>
                    <a:p>
                      <a:r>
                        <a:rPr lang="en-US" sz="1600"/>
                        <a:t>To show not in class: Diagonalization, mapping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Turing</a:t>
                      </a:r>
                      <a:r>
                        <a:rPr lang="en-US" sz="1600" baseline="0"/>
                        <a:t> Machines (in general; may not halt)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Recognizable</a:t>
                      </a:r>
                      <a:r>
                        <a:rPr lang="en-US" sz="1600" b="1" baseline="0"/>
                        <a:t> languages</a:t>
                      </a:r>
                      <a:endParaRPr lang="en-US" sz="16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086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 of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lphaUcPeriod"/>
            </a:pPr>
            <a:r>
              <a:rPr lang="en-US"/>
              <a:t>Regular language design</a:t>
            </a:r>
          </a:p>
          <a:p>
            <a:pPr marL="457200" indent="-457200">
              <a:buAutoNum type="alphaUcPeriod"/>
            </a:pPr>
            <a:r>
              <a:rPr lang="en-US" err="1"/>
              <a:t>Undecidability</a:t>
            </a:r>
            <a:r>
              <a:rPr lang="en-US"/>
              <a:t> via mapping reduction</a:t>
            </a:r>
          </a:p>
          <a:p>
            <a:pPr marL="457200" indent="-457200">
              <a:buAutoNum type="alphaUcPeriod"/>
            </a:pPr>
            <a:r>
              <a:rPr lang="en-US"/>
              <a:t>Closure proofs</a:t>
            </a:r>
          </a:p>
          <a:p>
            <a:pPr marL="457200" indent="-457200">
              <a:buAutoNum type="alphaUcPeriod"/>
            </a:pPr>
            <a:r>
              <a:rPr lang="en-US"/>
              <a:t>Determining the language of a PDA /CFG</a:t>
            </a:r>
          </a:p>
          <a:p>
            <a:pPr marL="457200" indent="-457200">
              <a:buAutoNum type="alphaUcPeriod"/>
            </a:pPr>
            <a:r>
              <a:rPr lang="en-US"/>
              <a:t>Using Pumping Lemma</a:t>
            </a:r>
          </a:p>
          <a:p>
            <a:pPr marL="457200" indent="-457200">
              <a:buAutoNum type="alphaU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376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Given L, prove it is regular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chemeClr val="tx2"/>
                </a:solidFill>
              </a:rPr>
              <a:t>Construction</a:t>
            </a:r>
          </a:p>
          <a:p>
            <a:pPr marL="0" indent="0">
              <a:buNone/>
            </a:pPr>
            <a:r>
              <a:rPr lang="en-US" b="1"/>
              <a:t>Strategy 1</a:t>
            </a:r>
            <a:r>
              <a:rPr lang="en-US"/>
              <a:t>: Construct DFA</a:t>
            </a:r>
          </a:p>
          <a:p>
            <a:pPr marL="0" indent="0">
              <a:buNone/>
            </a:pPr>
            <a:r>
              <a:rPr lang="en-US" b="1"/>
              <a:t>Strategy 2</a:t>
            </a:r>
            <a:r>
              <a:rPr lang="en-US"/>
              <a:t>: Construct NFA</a:t>
            </a:r>
          </a:p>
          <a:p>
            <a:pPr marL="0" indent="0">
              <a:buNone/>
            </a:pPr>
            <a:r>
              <a:rPr lang="en-US" b="1"/>
              <a:t>Strategy 3</a:t>
            </a:r>
            <a:r>
              <a:rPr lang="en-US"/>
              <a:t>: Construct regular expression</a:t>
            </a:r>
          </a:p>
          <a:p>
            <a:pPr marL="0" indent="0">
              <a:buNone/>
            </a:pPr>
            <a:r>
              <a:rPr lang="en-US" b="1">
                <a:solidFill>
                  <a:srgbClr val="4128D2"/>
                </a:solidFill>
              </a:rPr>
              <a:t>Proof of correctness</a:t>
            </a:r>
          </a:p>
          <a:p>
            <a:pPr marL="0" indent="0">
              <a:buNone/>
            </a:pPr>
            <a:r>
              <a:rPr lang="en-US" b="1"/>
              <a:t>WTS 1</a:t>
            </a:r>
            <a:r>
              <a:rPr lang="en-US"/>
              <a:t> if w is in L then w is accepted by ….</a:t>
            </a:r>
          </a:p>
          <a:p>
            <a:pPr marL="0" indent="0">
              <a:buNone/>
            </a:pPr>
            <a:r>
              <a:rPr lang="en-US" b="1"/>
              <a:t>WTS 2</a:t>
            </a:r>
            <a:r>
              <a:rPr lang="en-US"/>
              <a:t> if w is not in L then w is rejected by …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9404908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/>
              <a:t>Ex: L= { w in {0,1}* | w has odd # of 1s OR starts with 0}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NFA: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Regular expression:</a:t>
            </a:r>
          </a:p>
        </p:txBody>
      </p:sp>
    </p:spTree>
    <p:extLst>
      <p:ext uri="{BB962C8B-B14F-4D97-AF65-F5344CB8AC3E}">
        <p14:creationId xmlns:p14="http://schemas.microsoft.com/office/powerpoint/2010/main" val="3367946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about nondeterminism?</a:t>
            </a: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433616" y="1216567"/>
            <a:ext cx="4040188" cy="3951288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/>
              <a:t>	         q0</a:t>
            </a: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4621441" y="1216567"/>
            <a:ext cx="4041775" cy="3951288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/>
              <a:t>                             q0</a:t>
            </a:r>
          </a:p>
          <a:p>
            <a:pPr marL="0" indent="0">
              <a:buFont typeface="Arial" pitchFamily="34" charset="0"/>
              <a:buNone/>
            </a:pPr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164444" y="1784892"/>
            <a:ext cx="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164444" y="2242092"/>
            <a:ext cx="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57873" y="2699292"/>
            <a:ext cx="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64444" y="3156492"/>
            <a:ext cx="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164444" y="3613692"/>
            <a:ext cx="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64444" y="4070892"/>
            <a:ext cx="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>
            <a:off x="1576616" y="1397118"/>
            <a:ext cx="152400" cy="343577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" y="1937292"/>
            <a:ext cx="15004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</a:rPr>
              <a:t>deterministic computation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301016" y="1708692"/>
            <a:ext cx="45720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986816" y="1708692"/>
            <a:ext cx="38100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843816" y="2165892"/>
            <a:ext cx="45720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386616" y="2616318"/>
            <a:ext cx="45720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848930" y="2089692"/>
            <a:ext cx="45720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446510" y="2089692"/>
            <a:ext cx="38100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915730" y="2434889"/>
            <a:ext cx="38100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86816" y="2500854"/>
            <a:ext cx="38100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881916" y="2623092"/>
            <a:ext cx="38100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255659" y="3461292"/>
            <a:ext cx="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255659" y="3004092"/>
            <a:ext cx="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255659" y="4045492"/>
            <a:ext cx="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/>
          <p:cNvSpPr/>
          <p:nvPr/>
        </p:nvSpPr>
        <p:spPr>
          <a:xfrm>
            <a:off x="5061632" y="1397118"/>
            <a:ext cx="184604" cy="351197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996216" y="4579423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/>
              <a:t>q</a:t>
            </a:r>
            <a:r>
              <a:rPr lang="en-US" sz="2000" baseline="-25000" err="1"/>
              <a:t>rej</a:t>
            </a:r>
            <a:endParaRPr lang="en-US" sz="2000"/>
          </a:p>
        </p:txBody>
      </p:sp>
      <p:sp>
        <p:nvSpPr>
          <p:cNvPr id="29" name="TextBox 28"/>
          <p:cNvSpPr txBox="1"/>
          <p:nvPr/>
        </p:nvSpPr>
        <p:spPr>
          <a:xfrm>
            <a:off x="7063016" y="2927892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/>
              <a:t>q</a:t>
            </a:r>
            <a:r>
              <a:rPr lang="en-US" sz="2000" baseline="-25000" err="1"/>
              <a:t>acc</a:t>
            </a:r>
            <a:endParaRPr lang="en-US" sz="2000"/>
          </a:p>
        </p:txBody>
      </p:sp>
      <p:sp>
        <p:nvSpPr>
          <p:cNvPr id="30" name="TextBox 29"/>
          <p:cNvSpPr txBox="1"/>
          <p:nvPr/>
        </p:nvSpPr>
        <p:spPr>
          <a:xfrm>
            <a:off x="1881416" y="4528092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/>
              <a:t>q</a:t>
            </a:r>
            <a:r>
              <a:rPr lang="en-US" sz="2000" baseline="-25000" err="1"/>
              <a:t>rej</a:t>
            </a:r>
            <a:endParaRPr lang="en-US" sz="2000"/>
          </a:p>
        </p:txBody>
      </p:sp>
      <p:sp>
        <p:nvSpPr>
          <p:cNvPr id="31" name="TextBox 30"/>
          <p:cNvSpPr txBox="1"/>
          <p:nvPr/>
        </p:nvSpPr>
        <p:spPr>
          <a:xfrm>
            <a:off x="5234216" y="3004092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/>
              <a:t>q</a:t>
            </a:r>
            <a:r>
              <a:rPr lang="en-US" sz="2000" baseline="-25000" err="1"/>
              <a:t>rej</a:t>
            </a:r>
            <a:endParaRPr lang="en-US" sz="2000"/>
          </a:p>
        </p:txBody>
      </p:sp>
      <p:sp>
        <p:nvSpPr>
          <p:cNvPr id="32" name="TextBox 31"/>
          <p:cNvSpPr txBox="1"/>
          <p:nvPr/>
        </p:nvSpPr>
        <p:spPr>
          <a:xfrm>
            <a:off x="7977416" y="2775492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/>
              <a:t>q</a:t>
            </a:r>
            <a:r>
              <a:rPr lang="en-US" sz="2000" baseline="-25000" err="1"/>
              <a:t>acc</a:t>
            </a:r>
            <a:endParaRPr lang="en-US" sz="2000"/>
          </a:p>
        </p:txBody>
      </p:sp>
      <p:sp>
        <p:nvSpPr>
          <p:cNvPr id="33" name="TextBox 32"/>
          <p:cNvSpPr txBox="1"/>
          <p:nvPr/>
        </p:nvSpPr>
        <p:spPr>
          <a:xfrm>
            <a:off x="3444711" y="1899283"/>
            <a:ext cx="1500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</a:rPr>
              <a:t>non-</a:t>
            </a:r>
          </a:p>
          <a:p>
            <a:pPr algn="ctr"/>
            <a:r>
              <a:rPr lang="en-US" sz="1600" b="1">
                <a:solidFill>
                  <a:schemeClr val="tx2"/>
                </a:solidFill>
              </a:rPr>
              <a:t>deterministic computation</a:t>
            </a:r>
          </a:p>
        </p:txBody>
      </p:sp>
    </p:spTree>
    <p:extLst>
      <p:ext uri="{BB962C8B-B14F-4D97-AF65-F5344CB8AC3E}">
        <p14:creationId xmlns:p14="http://schemas.microsoft.com/office/powerpoint/2010/main" val="6020701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5204" y="2007220"/>
            <a:ext cx="5863448" cy="28505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>
                <a:solidFill>
                  <a:schemeClr val="tx1"/>
                </a:solidFill>
              </a:rPr>
              <a:t>To show  a language is </a:t>
            </a:r>
            <a:r>
              <a:rPr lang="en-US" sz="2200" b="1">
                <a:solidFill>
                  <a:schemeClr val="tx1"/>
                </a:solidFill>
              </a:rPr>
              <a:t>not </a:t>
            </a:r>
            <a:r>
              <a:rPr lang="en-US" sz="2200">
                <a:solidFill>
                  <a:schemeClr val="tx1"/>
                </a:solidFill>
              </a:rPr>
              <a:t>regular, we can </a:t>
            </a:r>
          </a:p>
          <a:p>
            <a:endParaRPr lang="en-US" sz="2200">
              <a:solidFill>
                <a:schemeClr val="tx1"/>
              </a:solidFill>
            </a:endParaRPr>
          </a:p>
          <a:p>
            <a:pPr marL="342900" indent="-342900">
              <a:buAutoNum type="alphaUcPeriod"/>
            </a:pPr>
            <a:r>
              <a:rPr lang="en-US" sz="2200">
                <a:solidFill>
                  <a:schemeClr val="tx1"/>
                </a:solidFill>
              </a:rPr>
              <a:t>Show there is a CFG generating A.</a:t>
            </a:r>
          </a:p>
          <a:p>
            <a:pPr marL="342900" indent="-342900">
              <a:buAutoNum type="alphaUcPeriod"/>
            </a:pPr>
            <a:r>
              <a:rPr lang="en-US" sz="2200">
                <a:solidFill>
                  <a:schemeClr val="tx1"/>
                </a:solidFill>
              </a:rPr>
              <a:t>Use the pumping lemma for regular languages.</a:t>
            </a:r>
          </a:p>
          <a:p>
            <a:pPr marL="342900" indent="-342900">
              <a:buAutoNum type="alphaUcPeriod"/>
            </a:pPr>
            <a:r>
              <a:rPr lang="en-US" sz="2200">
                <a:solidFill>
                  <a:schemeClr val="tx1"/>
                </a:solidFill>
              </a:rPr>
              <a:t>Show A is undecidable.</a:t>
            </a:r>
          </a:p>
          <a:p>
            <a:pPr marL="342900" indent="-342900">
              <a:buAutoNum type="alphaUcPeriod"/>
            </a:pPr>
            <a:r>
              <a:rPr lang="en-US" sz="2200">
                <a:solidFill>
                  <a:schemeClr val="tx1"/>
                </a:solidFill>
              </a:rPr>
              <a:t>More than one of the abve.</a:t>
            </a:r>
          </a:p>
          <a:p>
            <a:pPr marL="342900" indent="-342900">
              <a:buAutoNum type="alphaUcPeriod"/>
            </a:pPr>
            <a:r>
              <a:rPr lang="en-US" sz="2200">
                <a:solidFill>
                  <a:schemeClr val="tx1"/>
                </a:solidFill>
              </a:rPr>
              <a:t>I don't know.</a:t>
            </a:r>
          </a:p>
        </p:txBody>
      </p:sp>
    </p:spTree>
    <p:extLst>
      <p:ext uri="{BB962C8B-B14F-4D97-AF65-F5344CB8AC3E}">
        <p14:creationId xmlns:p14="http://schemas.microsoft.com/office/powerpoint/2010/main" val="22175353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show a language L is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073" y="1143000"/>
            <a:ext cx="7617854" cy="3577912"/>
          </a:xfrm>
        </p:spPr>
        <p:txBody>
          <a:bodyPr numCol="2">
            <a:normAutofit fontScale="85000" lnSpcReduction="20000"/>
          </a:bodyPr>
          <a:lstStyle/>
          <a:p>
            <a:pPr marL="0" indent="0">
              <a:buNone/>
            </a:pPr>
            <a:r>
              <a:rPr lang="en-US" b="1"/>
              <a:t>Recognizable</a:t>
            </a:r>
            <a:endParaRPr lang="en-US"/>
          </a:p>
          <a:p>
            <a:r>
              <a:rPr lang="en-US"/>
              <a:t>Show there is a TM M with L(M) = L.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Find a recognizable problem L' and show L mapping reduces to L'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Use closure properties.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Not recognizable</a:t>
            </a:r>
            <a:endParaRPr lang="en-US"/>
          </a:p>
          <a:p>
            <a:r>
              <a:rPr lang="en-US"/>
              <a:t>Prove that L is not decidable and that the complement of L is recognizable.</a:t>
            </a:r>
          </a:p>
          <a:p>
            <a:endParaRPr lang="en-US"/>
          </a:p>
          <a:p>
            <a:r>
              <a:rPr lang="en-US"/>
              <a:t>Find an unrecognizable problem L' and show L' mapping reduces to L.</a:t>
            </a:r>
          </a:p>
          <a:p>
            <a:pPr marL="0" indent="0">
              <a:buNone/>
            </a:pPr>
            <a:endParaRPr lang="en-US"/>
          </a:p>
          <a:p>
            <a:r>
              <a:rPr lang="en-US" i="1">
                <a:solidFill>
                  <a:schemeClr val="accent5"/>
                </a:solidFill>
              </a:rPr>
              <a:t>Use closure properties.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155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show a language L is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pPr marL="0" indent="0">
              <a:buNone/>
            </a:pPr>
            <a:r>
              <a:rPr lang="en-US" b="1"/>
              <a:t>Decidable</a:t>
            </a:r>
            <a:endParaRPr lang="en-US"/>
          </a:p>
          <a:p>
            <a:r>
              <a:rPr lang="en-US"/>
              <a:t>Show there is a TM D that always halts and L(D) = L.</a:t>
            </a:r>
          </a:p>
          <a:p>
            <a:endParaRPr lang="en-US"/>
          </a:p>
          <a:p>
            <a:r>
              <a:rPr lang="en-US"/>
              <a:t>Find a decidable problem L' and show L mapping reduces to L'</a:t>
            </a:r>
          </a:p>
          <a:p>
            <a:endParaRPr lang="en-US"/>
          </a:p>
          <a:p>
            <a:r>
              <a:rPr lang="en-US"/>
              <a:t>Use closure properties.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Not decidable</a:t>
            </a:r>
            <a:endParaRPr lang="en-US"/>
          </a:p>
          <a:p>
            <a:r>
              <a:rPr lang="en-US"/>
              <a:t>Use diagonalization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Find an undecidable problem L' and show L' mapping reduces to L.</a:t>
            </a:r>
          </a:p>
          <a:p>
            <a:endParaRPr lang="en-US"/>
          </a:p>
          <a:p>
            <a:r>
              <a:rPr lang="en-US" i="1">
                <a:solidFill>
                  <a:schemeClr val="accent5"/>
                </a:solidFill>
              </a:rPr>
              <a:t>Use closure properties.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450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 = { &lt;M&gt; | M is TM and |L(M)| = 1}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/>
              <a:t>Theorem: </a:t>
            </a:r>
            <a:r>
              <a:rPr lang="en-US"/>
              <a:t>Problem T is undecidable.</a:t>
            </a:r>
          </a:p>
          <a:p>
            <a:pPr marL="0" indent="0">
              <a:buNone/>
            </a:pPr>
            <a:r>
              <a:rPr lang="en-US" b="1"/>
              <a:t>Proof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/>
              <a:t>Goal: find mapping reduction from A</a:t>
            </a:r>
            <a:r>
              <a:rPr lang="en-US" baseline="-25000"/>
              <a:t>TM</a:t>
            </a:r>
            <a:r>
              <a:rPr lang="en-US"/>
              <a:t> to T.</a:t>
            </a:r>
          </a:p>
          <a:p>
            <a:pPr marL="0" indent="0">
              <a:buNone/>
            </a:pPr>
            <a:r>
              <a:rPr lang="en-US"/>
              <a:t>Define F = "On input x</a:t>
            </a:r>
          </a:p>
          <a:p>
            <a:pPr marL="457200" indent="-457200">
              <a:buAutoNum type="arabicPeriod"/>
            </a:pPr>
            <a:r>
              <a:rPr lang="en-US">
                <a:solidFill>
                  <a:schemeClr val="tx2"/>
                </a:solidFill>
              </a:rPr>
              <a:t>Type check </a:t>
            </a:r>
            <a:r>
              <a:rPr lang="mr-IN">
                <a:solidFill>
                  <a:schemeClr val="tx2"/>
                </a:solidFill>
              </a:rPr>
              <a:t>…</a:t>
            </a:r>
            <a:endParaRPr lang="en-US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>
                <a:solidFill>
                  <a:schemeClr val="tx2"/>
                </a:solidFill>
              </a:rPr>
              <a:t>Build machine </a:t>
            </a:r>
            <a:r>
              <a:rPr lang="mr-IN">
                <a:solidFill>
                  <a:schemeClr val="tx2"/>
                </a:solidFill>
              </a:rPr>
              <a:t>…</a:t>
            </a:r>
            <a:endParaRPr lang="en-CA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CA">
                <a:solidFill>
                  <a:schemeClr val="tx2"/>
                </a:solidFill>
              </a:rPr>
              <a:t>Output code for machine</a:t>
            </a:r>
            <a:r>
              <a:rPr lang="mr-IN">
                <a:solidFill>
                  <a:schemeClr val="tx2"/>
                </a:solidFill>
              </a:rPr>
              <a:t>…</a:t>
            </a:r>
            <a:endParaRPr lang="en-CA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endParaRPr lang="en-CA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endParaRPr lang="en-US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292934"/>
                </a:solidFill>
              </a:rPr>
              <a:t>Claim:</a:t>
            </a:r>
            <a:r>
              <a:rPr lang="en-US">
                <a:solidFill>
                  <a:srgbClr val="292934"/>
                </a:solidFill>
              </a:rPr>
              <a:t> x is in A</a:t>
            </a:r>
            <a:r>
              <a:rPr lang="en-US" baseline="-25000">
                <a:solidFill>
                  <a:srgbClr val="292934"/>
                </a:solidFill>
              </a:rPr>
              <a:t>TM</a:t>
            </a:r>
            <a:r>
              <a:rPr lang="en-US">
                <a:solidFill>
                  <a:srgbClr val="292934"/>
                </a:solidFill>
              </a:rPr>
              <a:t> </a:t>
            </a:r>
            <a:r>
              <a:rPr lang="en-US" err="1">
                <a:solidFill>
                  <a:srgbClr val="292934"/>
                </a:solidFill>
              </a:rPr>
              <a:t>iff</a:t>
            </a:r>
            <a:r>
              <a:rPr lang="en-US">
                <a:solidFill>
                  <a:srgbClr val="292934"/>
                </a:solidFill>
              </a:rPr>
              <a:t> F(x) is in T.</a:t>
            </a:r>
            <a:endParaRPr lang="en-US" b="1">
              <a:solidFill>
                <a:srgbClr val="292934"/>
              </a:solidFill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287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Countable and uncountable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686800" cy="3657600"/>
          </a:xfrm>
        </p:spPr>
        <p:txBody>
          <a:bodyPr numCol="2"/>
          <a:lstStyle/>
          <a:p>
            <a:pPr marL="0" indent="0">
              <a:buNone/>
            </a:pPr>
            <a:r>
              <a:rPr lang="en-US" b="1"/>
              <a:t>Countable</a:t>
            </a:r>
            <a:endParaRPr lang="en-US"/>
          </a:p>
          <a:p>
            <a:r>
              <a:rPr lang="en-US"/>
              <a:t>Find bijection with N</a:t>
            </a:r>
          </a:p>
          <a:p>
            <a:r>
              <a:rPr lang="en-US"/>
              <a:t>Find a countable superset</a:t>
            </a:r>
            <a:endParaRPr lang="en-US" b="1"/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</a:rPr>
              <a:t>Examples</a:t>
            </a:r>
          </a:p>
          <a:p>
            <a:pPr marL="0" indent="0">
              <a:buNone/>
            </a:pPr>
            <a:r>
              <a:rPr lang="en-US"/>
              <a:t>Any language over Σ</a:t>
            </a:r>
          </a:p>
          <a:p>
            <a:pPr marL="0" indent="0">
              <a:buNone/>
            </a:pPr>
            <a:r>
              <a:rPr lang="en-US"/>
              <a:t>Set of all regular languages</a:t>
            </a:r>
          </a:p>
          <a:p>
            <a:pPr marL="0" indent="0">
              <a:buNone/>
            </a:pPr>
            <a:r>
              <a:rPr lang="en-US"/>
              <a:t>Set of rational numbers</a:t>
            </a:r>
          </a:p>
          <a:p>
            <a:pPr marL="0" indent="0">
              <a:buNone/>
            </a:pPr>
            <a:r>
              <a:rPr lang="en-US"/>
              <a:t>Set of integers</a:t>
            </a:r>
          </a:p>
          <a:p>
            <a:pPr marL="0" indent="0">
              <a:buNone/>
            </a:pPr>
            <a:r>
              <a:rPr lang="en-US" b="1"/>
              <a:t>Uncountable</a:t>
            </a:r>
            <a:endParaRPr lang="en-US"/>
          </a:p>
          <a:p>
            <a:r>
              <a:rPr lang="en-US"/>
              <a:t>Diagonalization</a:t>
            </a:r>
          </a:p>
          <a:p>
            <a:r>
              <a:rPr lang="en-US"/>
              <a:t>Find an uncountable subset</a:t>
            </a:r>
          </a:p>
          <a:p>
            <a:pPr marL="0" indent="0">
              <a:buNone/>
            </a:pPr>
            <a:r>
              <a:rPr lang="en-US" b="1">
                <a:solidFill>
                  <a:srgbClr val="F2AF0D"/>
                </a:solidFill>
              </a:rPr>
              <a:t>Examples</a:t>
            </a:r>
            <a:endParaRPr lang="en-US">
              <a:solidFill>
                <a:srgbClr val="F2AF0D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292934"/>
                </a:solidFill>
              </a:rPr>
              <a:t>Set of all subsets of Σ*</a:t>
            </a:r>
          </a:p>
          <a:p>
            <a:pPr marL="0" indent="0">
              <a:buNone/>
            </a:pPr>
            <a:r>
              <a:rPr lang="en-US">
                <a:solidFill>
                  <a:srgbClr val="292934"/>
                </a:solidFill>
              </a:rPr>
              <a:t>Set of infinite binary sequences</a:t>
            </a:r>
          </a:p>
          <a:p>
            <a:pPr marL="0" indent="0">
              <a:buNone/>
            </a:pPr>
            <a:r>
              <a:rPr lang="en-US">
                <a:solidFill>
                  <a:srgbClr val="292934"/>
                </a:solidFill>
              </a:rPr>
              <a:t>Set of real numbers</a:t>
            </a:r>
          </a:p>
          <a:p>
            <a:pPr marL="0" indent="0">
              <a:buNone/>
            </a:pPr>
            <a:r>
              <a:rPr lang="en-US">
                <a:solidFill>
                  <a:srgbClr val="292934"/>
                </a:solidFill>
              </a:rPr>
              <a:t>[0,1]</a:t>
            </a:r>
          </a:p>
        </p:txBody>
      </p:sp>
    </p:spTree>
    <p:extLst>
      <p:ext uri="{BB962C8B-B14F-4D97-AF65-F5344CB8AC3E}">
        <p14:creationId xmlns:p14="http://schemas.microsoft.com/office/powerpoint/2010/main" val="33444406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properties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30200" y="1200150"/>
          <a:ext cx="86868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Regular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CFL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Decidable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Recognizable 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Union</a:t>
                      </a:r>
                    </a:p>
                  </a:txBody>
                  <a:tcPr>
                    <a:solidFill>
                      <a:srgbClr val="F6BC0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Intersection</a:t>
                      </a:r>
                    </a:p>
                  </a:txBody>
                  <a:tcPr>
                    <a:solidFill>
                      <a:srgbClr val="F6BC0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Complement</a:t>
                      </a:r>
                    </a:p>
                  </a:txBody>
                  <a:tcPr>
                    <a:solidFill>
                      <a:srgbClr val="F6BC0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Star</a:t>
                      </a:r>
                    </a:p>
                  </a:txBody>
                  <a:tcPr>
                    <a:solidFill>
                      <a:srgbClr val="F6BC0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Concatenation</a:t>
                      </a:r>
                    </a:p>
                  </a:txBody>
                  <a:tcPr>
                    <a:solidFill>
                      <a:srgbClr val="F6BC0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7771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Proving 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Goal</a:t>
            </a:r>
            <a:r>
              <a:rPr lang="en-US"/>
              <a:t>: "The class of ____ languages is closed under _____"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</a:rPr>
              <a:t>In other words </a:t>
            </a:r>
            <a:r>
              <a:rPr lang="en-US"/>
              <a:t>Given a language in specific class, is the result of applying the operation _____ to this language still </a:t>
            </a:r>
            <a:r>
              <a:rPr lang="en-US">
                <a:solidFill>
                  <a:srgbClr val="808DA0"/>
                </a:solidFill>
              </a:rPr>
              <a:t>guaranteed to be </a:t>
            </a:r>
            <a:r>
              <a:rPr lang="en-US"/>
              <a:t>in the class?</a:t>
            </a:r>
            <a:endParaRPr lang="en-US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8308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Proving 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143000"/>
            <a:ext cx="8890000" cy="40005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b="1"/>
              <a:t>Given:</a:t>
            </a:r>
            <a:r>
              <a:rPr lang="en-US" sz="2200"/>
              <a:t> 	What does it mean for L to be in class?</a:t>
            </a:r>
          </a:p>
          <a:p>
            <a:pPr marL="0" indent="0">
              <a:buNone/>
            </a:pPr>
            <a:r>
              <a:rPr lang="en-US" sz="2200"/>
              <a:t>		</a:t>
            </a:r>
            <a:r>
              <a:rPr lang="en-US" sz="2200">
                <a:solidFill>
                  <a:schemeClr val="tx2"/>
                </a:solidFill>
              </a:rPr>
              <a:t>e.g. L a regular language, so given a DFA </a:t>
            </a:r>
          </a:p>
          <a:p>
            <a:pPr marL="0" indent="0">
              <a:buNone/>
            </a:pPr>
            <a:r>
              <a:rPr lang="en-US" sz="2200">
                <a:solidFill>
                  <a:schemeClr val="tx2"/>
                </a:solidFill>
              </a:rPr>
              <a:t>		M</a:t>
            </a:r>
            <a:r>
              <a:rPr lang="en-US" sz="2200" baseline="-25000">
                <a:solidFill>
                  <a:schemeClr val="tx2"/>
                </a:solidFill>
              </a:rPr>
              <a:t>L</a:t>
            </a:r>
            <a:r>
              <a:rPr lang="en-US" sz="2200">
                <a:solidFill>
                  <a:schemeClr val="tx2"/>
                </a:solidFill>
              </a:rPr>
              <a:t> = (Q</a:t>
            </a:r>
            <a:r>
              <a:rPr lang="en-US" sz="2200" baseline="-25000">
                <a:solidFill>
                  <a:schemeClr val="tx2"/>
                </a:solidFill>
              </a:rPr>
              <a:t>L</a:t>
            </a:r>
            <a:r>
              <a:rPr lang="en-US" sz="2200">
                <a:solidFill>
                  <a:schemeClr val="tx2"/>
                </a:solidFill>
              </a:rPr>
              <a:t>, Σ</a:t>
            </a:r>
            <a:r>
              <a:rPr lang="en-US" sz="2200" baseline="-25000">
                <a:solidFill>
                  <a:schemeClr val="tx2"/>
                </a:solidFill>
              </a:rPr>
              <a:t>L</a:t>
            </a:r>
            <a:r>
              <a:rPr lang="en-US" sz="2200">
                <a:solidFill>
                  <a:schemeClr val="tx2"/>
                </a:solidFill>
              </a:rPr>
              <a:t>, </a:t>
            </a:r>
            <a:r>
              <a:rPr lang="en-US" sz="2200" err="1">
                <a:solidFill>
                  <a:schemeClr val="tx2"/>
                </a:solidFill>
              </a:rPr>
              <a:t>δ</a:t>
            </a:r>
            <a:r>
              <a:rPr lang="en-US" sz="2200" baseline="-25000" err="1">
                <a:solidFill>
                  <a:schemeClr val="tx2"/>
                </a:solidFill>
              </a:rPr>
              <a:t>L</a:t>
            </a:r>
            <a:r>
              <a:rPr lang="en-US" sz="2200" err="1">
                <a:solidFill>
                  <a:schemeClr val="tx2"/>
                </a:solidFill>
              </a:rPr>
              <a:t>,q</a:t>
            </a:r>
            <a:r>
              <a:rPr lang="en-US" sz="2200" baseline="-25000" err="1">
                <a:solidFill>
                  <a:schemeClr val="tx2"/>
                </a:solidFill>
              </a:rPr>
              <a:t>L</a:t>
            </a:r>
            <a:r>
              <a:rPr lang="en-US" sz="2200" err="1">
                <a:solidFill>
                  <a:schemeClr val="tx2"/>
                </a:solidFill>
              </a:rPr>
              <a:t>,F</a:t>
            </a:r>
            <a:r>
              <a:rPr lang="en-US" sz="2200" baseline="-25000" err="1">
                <a:solidFill>
                  <a:schemeClr val="tx2"/>
                </a:solidFill>
              </a:rPr>
              <a:t>L</a:t>
            </a:r>
            <a:r>
              <a:rPr lang="en-US" sz="220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200">
                <a:solidFill>
                  <a:schemeClr val="tx2"/>
                </a:solidFill>
              </a:rPr>
              <a:t>		with L(M</a:t>
            </a:r>
            <a:r>
              <a:rPr lang="en-US" sz="2200" baseline="-25000">
                <a:solidFill>
                  <a:schemeClr val="tx2"/>
                </a:solidFill>
              </a:rPr>
              <a:t>L</a:t>
            </a:r>
            <a:r>
              <a:rPr lang="en-US" sz="2200">
                <a:solidFill>
                  <a:schemeClr val="tx2"/>
                </a:solidFill>
              </a:rPr>
              <a:t>) = L. </a:t>
            </a:r>
            <a:r>
              <a:rPr lang="en-US" sz="2200">
                <a:solidFill>
                  <a:schemeClr val="accent1"/>
                </a:solidFill>
              </a:rPr>
              <a:t>Name each of the pieces!</a:t>
            </a:r>
            <a:endParaRPr lang="en-US" sz="22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200" b="1"/>
              <a:t>WTS:	</a:t>
            </a:r>
            <a:r>
              <a:rPr lang="en-US" sz="2200"/>
              <a:t> 	The result of applying the operation to L is still in this class.</a:t>
            </a:r>
          </a:p>
          <a:p>
            <a:pPr marL="0" indent="0">
              <a:buNone/>
            </a:pPr>
            <a:r>
              <a:rPr lang="en-US" sz="2200" b="1"/>
              <a:t>Construction:</a:t>
            </a:r>
            <a:r>
              <a:rPr lang="en-US" sz="2200"/>
              <a:t> Build a machine that recognizes the result of applying 			the operation to L.  </a:t>
            </a:r>
            <a:r>
              <a:rPr lang="en-US" sz="2200">
                <a:solidFill>
                  <a:schemeClr val="accent1"/>
                </a:solidFill>
              </a:rPr>
              <a:t>Start with description in English!</a:t>
            </a:r>
            <a:endParaRPr lang="en-US" sz="2200"/>
          </a:p>
          <a:p>
            <a:pPr marL="0" indent="0">
              <a:buNone/>
            </a:pPr>
            <a:r>
              <a:rPr lang="en-US" sz="2200" b="1"/>
              <a:t>		</a:t>
            </a:r>
            <a:r>
              <a:rPr lang="en-US" sz="2200">
                <a:solidFill>
                  <a:srgbClr val="4128D2"/>
                </a:solidFill>
              </a:rPr>
              <a:t>e.g. </a:t>
            </a:r>
            <a:r>
              <a:rPr lang="en-US" sz="2200">
                <a:solidFill>
                  <a:schemeClr val="tx2"/>
                </a:solidFill>
              </a:rPr>
              <a:t>Let M = (Q, </a:t>
            </a:r>
            <a:r>
              <a:rPr lang="en-US" sz="2200" err="1">
                <a:solidFill>
                  <a:schemeClr val="tx2"/>
                </a:solidFill>
              </a:rPr>
              <a:t>Σ</a:t>
            </a:r>
            <a:r>
              <a:rPr lang="en-US" sz="2200">
                <a:solidFill>
                  <a:schemeClr val="tx2"/>
                </a:solidFill>
              </a:rPr>
              <a:t>, </a:t>
            </a:r>
            <a:r>
              <a:rPr lang="en-US" sz="2200" err="1">
                <a:solidFill>
                  <a:schemeClr val="tx2"/>
                </a:solidFill>
              </a:rPr>
              <a:t>δ</a:t>
            </a:r>
            <a:r>
              <a:rPr lang="en-US" sz="2200">
                <a:solidFill>
                  <a:schemeClr val="tx2"/>
                </a:solidFill>
              </a:rPr>
              <a:t>, q</a:t>
            </a:r>
            <a:r>
              <a:rPr lang="en-US" sz="2200" baseline="-25000">
                <a:solidFill>
                  <a:schemeClr val="tx2"/>
                </a:solidFill>
              </a:rPr>
              <a:t>0</a:t>
            </a:r>
            <a:r>
              <a:rPr lang="en-US" sz="2200">
                <a:solidFill>
                  <a:schemeClr val="tx2"/>
                </a:solidFill>
              </a:rPr>
              <a:t>, F) where Q=… </a:t>
            </a:r>
            <a:r>
              <a:rPr lang="en-US" sz="2200" err="1">
                <a:solidFill>
                  <a:schemeClr val="tx2"/>
                </a:solidFill>
              </a:rPr>
              <a:t>Σ</a:t>
            </a:r>
            <a:r>
              <a:rPr lang="en-US" sz="2200">
                <a:solidFill>
                  <a:schemeClr val="tx2"/>
                </a:solidFill>
              </a:rPr>
              <a:t>=… </a:t>
            </a:r>
            <a:r>
              <a:rPr lang="en-US" sz="2200" err="1">
                <a:solidFill>
                  <a:schemeClr val="tx2"/>
                </a:solidFill>
              </a:rPr>
              <a:t>δ</a:t>
            </a:r>
            <a:r>
              <a:rPr lang="en-US" sz="2200">
                <a:solidFill>
                  <a:schemeClr val="tx2"/>
                </a:solidFill>
              </a:rPr>
              <a:t>=… q</a:t>
            </a:r>
            <a:r>
              <a:rPr lang="en-US" sz="2200" baseline="-25000">
                <a:solidFill>
                  <a:schemeClr val="tx2"/>
                </a:solidFill>
              </a:rPr>
              <a:t>0</a:t>
            </a:r>
            <a:r>
              <a:rPr lang="en-US" sz="2200">
                <a:solidFill>
                  <a:schemeClr val="tx2"/>
                </a:solidFill>
              </a:rPr>
              <a:t>=…F=..</a:t>
            </a:r>
          </a:p>
          <a:p>
            <a:pPr marL="0" indent="0">
              <a:buNone/>
            </a:pPr>
            <a:r>
              <a:rPr lang="en-US" sz="2200">
                <a:solidFill>
                  <a:schemeClr val="tx2"/>
                </a:solidFill>
              </a:rPr>
              <a:t>		</a:t>
            </a:r>
            <a:r>
              <a:rPr lang="en-US" sz="2200">
                <a:solidFill>
                  <a:schemeClr val="accent1"/>
                </a:solidFill>
              </a:rPr>
              <a:t>M could be DFA or NFA</a:t>
            </a:r>
            <a:endParaRPr lang="en-US" sz="2200"/>
          </a:p>
          <a:p>
            <a:pPr marL="0" indent="0">
              <a:buNone/>
            </a:pPr>
            <a:r>
              <a:rPr lang="en-US" sz="2200" b="1"/>
              <a:t>Correctness:</a:t>
            </a:r>
            <a:r>
              <a:rPr lang="en-US" sz="2200"/>
              <a:t> Prove L(M) = result of applying operation to L</a:t>
            </a:r>
          </a:p>
          <a:p>
            <a:pPr marL="0" indent="0">
              <a:buNone/>
            </a:pPr>
            <a:r>
              <a:rPr lang="en-US" sz="2200" b="1"/>
              <a:t>		</a:t>
            </a:r>
            <a:r>
              <a:rPr lang="en-US" sz="2200">
                <a:solidFill>
                  <a:srgbClr val="4128D2"/>
                </a:solidFill>
              </a:rPr>
              <a:t>WTS1 if w is in set then w is accepted by M</a:t>
            </a:r>
          </a:p>
          <a:p>
            <a:pPr marL="0" indent="0">
              <a:buNone/>
            </a:pPr>
            <a:r>
              <a:rPr lang="en-US" sz="2200" b="1">
                <a:solidFill>
                  <a:srgbClr val="4128D2"/>
                </a:solidFill>
              </a:rPr>
              <a:t>		</a:t>
            </a:r>
            <a:r>
              <a:rPr lang="en-US" sz="2200">
                <a:solidFill>
                  <a:srgbClr val="4128D2"/>
                </a:solidFill>
              </a:rPr>
              <a:t>WTS2 if w is not in the set then w rejected by M.</a:t>
            </a:r>
            <a:endParaRPr lang="en-US" sz="2200" b="1"/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1779761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Claim: </a:t>
            </a:r>
            <a:r>
              <a:rPr lang="en-US" sz="2800"/>
              <a:t>The class of recognizable languages is closed under 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Given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WTS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Construction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Correctness</a:t>
            </a:r>
          </a:p>
        </p:txBody>
      </p:sp>
    </p:spTree>
    <p:extLst>
      <p:ext uri="{BB962C8B-B14F-4D97-AF65-F5344CB8AC3E}">
        <p14:creationId xmlns:p14="http://schemas.microsoft.com/office/powerpoint/2010/main" val="22574568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Claim: </a:t>
            </a:r>
            <a:r>
              <a:rPr lang="en-US" sz="2800"/>
              <a:t>The class of recognizable languages is closed under 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686800" cy="3657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/>
              <a:t>Given </a:t>
            </a:r>
            <a:r>
              <a:rPr lang="en-US"/>
              <a:t>Two recognizable languages A,B and TMs that recognize them: M</a:t>
            </a:r>
            <a:r>
              <a:rPr lang="en-US" baseline="-25000"/>
              <a:t>A</a:t>
            </a:r>
            <a:r>
              <a:rPr lang="en-US"/>
              <a:t> with L(M</a:t>
            </a:r>
            <a:r>
              <a:rPr lang="en-US" baseline="-25000"/>
              <a:t>A</a:t>
            </a:r>
            <a:r>
              <a:rPr lang="en-US"/>
              <a:t>) = A and M</a:t>
            </a:r>
            <a:r>
              <a:rPr lang="en-US" baseline="-25000"/>
              <a:t>B</a:t>
            </a:r>
            <a:r>
              <a:rPr lang="en-US"/>
              <a:t> with L(M</a:t>
            </a:r>
            <a:r>
              <a:rPr lang="en-US" baseline="-25000"/>
              <a:t>B</a:t>
            </a:r>
            <a:r>
              <a:rPr lang="en-US"/>
              <a:t>) = B.</a:t>
            </a:r>
            <a:endParaRPr lang="en-US" b="1"/>
          </a:p>
          <a:p>
            <a:pPr marL="0" indent="0">
              <a:buNone/>
            </a:pPr>
            <a:r>
              <a:rPr lang="en-US" b="1"/>
              <a:t>WTS </a:t>
            </a:r>
            <a:r>
              <a:rPr lang="en-US"/>
              <a:t>The language AB is recognizable.</a:t>
            </a:r>
            <a:endParaRPr lang="en-US" b="1"/>
          </a:p>
          <a:p>
            <a:pPr marL="0" indent="0">
              <a:buNone/>
            </a:pPr>
            <a:r>
              <a:rPr lang="en-US" b="1"/>
              <a:t>Construction </a:t>
            </a:r>
            <a:r>
              <a:rPr lang="en-US"/>
              <a:t>Define the TM M as "On input w,</a:t>
            </a:r>
          </a:p>
          <a:p>
            <a:pPr marL="457200" indent="-457200">
              <a:buAutoNum type="arabicPeriod"/>
            </a:pPr>
            <a:r>
              <a:rPr lang="en-US"/>
              <a:t>Nondeterministically split w into w = xy.</a:t>
            </a:r>
          </a:p>
          <a:p>
            <a:pPr marL="457200" indent="-457200">
              <a:buAutoNum type="arabicPeriod"/>
            </a:pPr>
            <a:r>
              <a:rPr lang="en-US"/>
              <a:t>Simulate running M</a:t>
            </a:r>
            <a:r>
              <a:rPr lang="en-US" baseline="-25000"/>
              <a:t>A</a:t>
            </a:r>
            <a:r>
              <a:rPr lang="en-US"/>
              <a:t> on x.  If rejects, reject; if accepts go to 3.</a:t>
            </a:r>
          </a:p>
          <a:p>
            <a:pPr marL="457200" indent="-457200">
              <a:buAutoNum type="arabicPeriod"/>
            </a:pPr>
            <a:r>
              <a:rPr lang="en-US"/>
              <a:t>Simulate running M</a:t>
            </a:r>
            <a:r>
              <a:rPr lang="en-US" baseline="-25000"/>
              <a:t>B</a:t>
            </a:r>
            <a:r>
              <a:rPr lang="en-US"/>
              <a:t> on y.  If rejects, reject; if accepts, accept."</a:t>
            </a:r>
            <a:endParaRPr lang="en-US" b="1"/>
          </a:p>
          <a:p>
            <a:pPr marL="0" indent="0">
              <a:buNone/>
            </a:pPr>
            <a:r>
              <a:rPr lang="en-US" b="1"/>
              <a:t>Correctness</a:t>
            </a:r>
          </a:p>
        </p:txBody>
      </p:sp>
    </p:spTree>
    <p:extLst>
      <p:ext uri="{BB962C8B-B14F-4D97-AF65-F5344CB8AC3E}">
        <p14:creationId xmlns:p14="http://schemas.microsoft.com/office/powerpoint/2010/main" val="27367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For M a deterministic decider, its </a:t>
            </a:r>
            <a:r>
              <a:rPr lang="en-US" b="1">
                <a:solidFill>
                  <a:schemeClr val="tx2"/>
                </a:solidFill>
              </a:rPr>
              <a:t>running time </a:t>
            </a:r>
            <a:r>
              <a:rPr lang="en-US"/>
              <a:t>or </a:t>
            </a:r>
            <a:r>
              <a:rPr lang="en-US" b="1">
                <a:solidFill>
                  <a:schemeClr val="tx2"/>
                </a:solidFill>
              </a:rPr>
              <a:t>time complexity</a:t>
            </a:r>
            <a:r>
              <a:rPr lang="en-US"/>
              <a:t> is the function f: N </a:t>
            </a:r>
            <a:r>
              <a:rPr lang="en-US">
                <a:sym typeface="Wingdings"/>
              </a:rPr>
              <a:t> R</a:t>
            </a:r>
            <a:r>
              <a:rPr lang="en-US" baseline="30000">
                <a:sym typeface="Wingdings"/>
              </a:rPr>
              <a:t>+</a:t>
            </a:r>
            <a:r>
              <a:rPr lang="en-US">
                <a:sym typeface="Wingdings"/>
              </a:rPr>
              <a:t> given by</a:t>
            </a:r>
          </a:p>
          <a:p>
            <a:pPr marL="0" indent="0" algn="ctr">
              <a:buNone/>
            </a:pPr>
            <a:r>
              <a:rPr lang="en-US">
                <a:solidFill>
                  <a:schemeClr val="tx2"/>
                </a:solidFill>
                <a:sym typeface="Wingdings"/>
              </a:rPr>
              <a:t>f(n) = maximum number of steps M takes before halting,</a:t>
            </a:r>
          </a:p>
          <a:p>
            <a:pPr marL="0" indent="0" algn="ctr">
              <a:buNone/>
            </a:pPr>
            <a:r>
              <a:rPr lang="en-US">
                <a:solidFill>
                  <a:schemeClr val="tx2"/>
                </a:solidFill>
                <a:sym typeface="Wingdings"/>
              </a:rPr>
              <a:t>over all inputs of length n.</a:t>
            </a:r>
          </a:p>
          <a:p>
            <a:pPr marL="0" indent="0" algn="ctr">
              <a:buNone/>
            </a:pPr>
            <a:endParaRPr lang="en-US">
              <a:solidFill>
                <a:schemeClr val="tx2"/>
              </a:solidFill>
              <a:sym typeface="Wingdings"/>
            </a:endParaRPr>
          </a:p>
          <a:p>
            <a:pPr marL="0" indent="0">
              <a:buNone/>
            </a:pPr>
            <a:r>
              <a:rPr lang="en-US"/>
              <a:t>For M a </a:t>
            </a:r>
            <a:r>
              <a:rPr lang="en-US" b="1">
                <a:solidFill>
                  <a:srgbClr val="FF0000"/>
                </a:solidFill>
              </a:rPr>
              <a:t>nondeterministic decider</a:t>
            </a:r>
            <a:r>
              <a:rPr lang="en-US"/>
              <a:t>, its </a:t>
            </a:r>
            <a:r>
              <a:rPr lang="en-US" b="1">
                <a:solidFill>
                  <a:schemeClr val="tx2"/>
                </a:solidFill>
              </a:rPr>
              <a:t>running time </a:t>
            </a:r>
            <a:r>
              <a:rPr lang="en-US"/>
              <a:t>or </a:t>
            </a:r>
            <a:r>
              <a:rPr lang="en-US" b="1">
                <a:solidFill>
                  <a:schemeClr val="tx2"/>
                </a:solidFill>
              </a:rPr>
              <a:t>time complexity</a:t>
            </a:r>
            <a:r>
              <a:rPr lang="en-US"/>
              <a:t> is the function f: N </a:t>
            </a:r>
            <a:r>
              <a:rPr lang="en-US">
                <a:sym typeface="Wingdings"/>
              </a:rPr>
              <a:t> R</a:t>
            </a:r>
            <a:r>
              <a:rPr lang="en-US" baseline="30000">
                <a:sym typeface="Wingdings"/>
              </a:rPr>
              <a:t>+</a:t>
            </a:r>
            <a:r>
              <a:rPr lang="en-US">
                <a:sym typeface="Wingdings"/>
              </a:rPr>
              <a:t> given by</a:t>
            </a:r>
          </a:p>
          <a:p>
            <a:pPr marL="0" indent="0" algn="ctr">
              <a:buNone/>
            </a:pPr>
            <a:r>
              <a:rPr lang="en-US">
                <a:solidFill>
                  <a:schemeClr val="tx2"/>
                </a:solidFill>
                <a:sym typeface="Wingdings"/>
              </a:rPr>
              <a:t>f(n) = maximum number of steps M takes before halting on </a:t>
            </a:r>
            <a:r>
              <a:rPr lang="en-US">
                <a:solidFill>
                  <a:srgbClr val="FF0000"/>
                </a:solidFill>
                <a:sym typeface="Wingdings"/>
              </a:rPr>
              <a:t>any branch of its computation</a:t>
            </a:r>
            <a:r>
              <a:rPr lang="en-US">
                <a:solidFill>
                  <a:schemeClr val="tx2"/>
                </a:solidFill>
                <a:sym typeface="Wingdings"/>
              </a:rPr>
              <a:t>, over all inputs of length n.</a:t>
            </a:r>
            <a:endParaRPr lang="en-US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173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686800" cy="46291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/>
              <a:t>Construction </a:t>
            </a:r>
            <a:r>
              <a:rPr lang="en-US"/>
              <a:t>Define the TM M as "On input w,</a:t>
            </a:r>
          </a:p>
          <a:p>
            <a:pPr marL="457200" indent="-457200">
              <a:buAutoNum type="arabicPeriod"/>
            </a:pPr>
            <a:r>
              <a:rPr lang="en-US"/>
              <a:t>Nondeterministically split w into w = xy.</a:t>
            </a:r>
          </a:p>
          <a:p>
            <a:pPr marL="457200" indent="-457200">
              <a:buAutoNum type="arabicPeriod"/>
            </a:pPr>
            <a:r>
              <a:rPr lang="en-US"/>
              <a:t>Simulate running M</a:t>
            </a:r>
            <a:r>
              <a:rPr lang="en-US" baseline="-25000"/>
              <a:t>A</a:t>
            </a:r>
            <a:r>
              <a:rPr lang="en-US"/>
              <a:t> on x.  If rejects, reject; if accepts go to 3.</a:t>
            </a:r>
          </a:p>
          <a:p>
            <a:pPr marL="457200" indent="-457200">
              <a:buAutoNum type="arabicPeriod"/>
            </a:pPr>
            <a:r>
              <a:rPr lang="en-US"/>
              <a:t>Simulate running M</a:t>
            </a:r>
            <a:r>
              <a:rPr lang="en-US" baseline="-25000"/>
              <a:t>B</a:t>
            </a:r>
            <a:r>
              <a:rPr lang="en-US"/>
              <a:t> on y.  If rejects, reject; if accepts, accept.</a:t>
            </a:r>
            <a:endParaRPr lang="en-US" b="1"/>
          </a:p>
          <a:p>
            <a:pPr marL="0" indent="0">
              <a:buNone/>
            </a:pPr>
            <a:r>
              <a:rPr lang="en-US" b="1"/>
              <a:t>Correctness </a:t>
            </a:r>
            <a:r>
              <a:rPr lang="en-US"/>
              <a:t>Claim that w is in AB iff w is in L(M).</a:t>
            </a:r>
          </a:p>
          <a:p>
            <a:pPr marL="0" indent="0">
              <a:buNone/>
            </a:pPr>
            <a:r>
              <a:rPr lang="en-US" b="1">
                <a:solidFill>
                  <a:srgbClr val="F2AF0D"/>
                </a:solidFill>
              </a:rPr>
              <a:t>Part 1: </a:t>
            </a:r>
            <a:r>
              <a:rPr lang="en-US"/>
              <a:t>Assume w is in AB.  Then there are strings x,y such that w = xy and x is in A, y is in B.  Running M on w, one of the nondeterministic ways we split w will be into these x,y.  In step 2, the computation of M</a:t>
            </a:r>
            <a:r>
              <a:rPr lang="en-US" baseline="-25000"/>
              <a:t>A</a:t>
            </a:r>
            <a:r>
              <a:rPr lang="en-US"/>
              <a:t> on x will halt and accept (because L(M</a:t>
            </a:r>
            <a:r>
              <a:rPr lang="en-US" baseline="-25000"/>
              <a:t>A</a:t>
            </a:r>
            <a:r>
              <a:rPr lang="en-US"/>
              <a:t>) = A) so we go to step 3.  In that step, the computation of M</a:t>
            </a:r>
            <a:r>
              <a:rPr lang="en-US" baseline="-25000"/>
              <a:t>B</a:t>
            </a:r>
            <a:r>
              <a:rPr lang="en-US"/>
              <a:t> on y will halt and accept (because L(M</a:t>
            </a:r>
            <a:r>
              <a:rPr lang="en-US" baseline="-25000"/>
              <a:t>B</a:t>
            </a:r>
            <a:r>
              <a:rPr lang="en-US"/>
              <a:t>) = B so M accepts w.</a:t>
            </a:r>
            <a:endParaRPr lang="en-US" b="1">
              <a:solidFill>
                <a:srgbClr val="F2AF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6891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686800" cy="46291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/>
              <a:t>Construction </a:t>
            </a:r>
            <a:r>
              <a:rPr lang="en-US"/>
              <a:t>Define the TM M as "On input w,</a:t>
            </a:r>
          </a:p>
          <a:p>
            <a:pPr marL="457200" indent="-457200">
              <a:buAutoNum type="arabicPeriod"/>
            </a:pPr>
            <a:r>
              <a:rPr lang="en-US"/>
              <a:t>Nondeterministically split w into w = xy.</a:t>
            </a:r>
          </a:p>
          <a:p>
            <a:pPr marL="457200" indent="-457200">
              <a:buAutoNum type="arabicPeriod"/>
            </a:pPr>
            <a:r>
              <a:rPr lang="en-US"/>
              <a:t>Simulate running M</a:t>
            </a:r>
            <a:r>
              <a:rPr lang="en-US" baseline="-25000"/>
              <a:t>A</a:t>
            </a:r>
            <a:r>
              <a:rPr lang="en-US"/>
              <a:t> on x.  If rejects, reject; if accepts go to 3.</a:t>
            </a:r>
          </a:p>
          <a:p>
            <a:pPr marL="457200" indent="-457200">
              <a:buAutoNum type="arabicPeriod"/>
            </a:pPr>
            <a:r>
              <a:rPr lang="en-US"/>
              <a:t>Simulate running M</a:t>
            </a:r>
            <a:r>
              <a:rPr lang="en-US" baseline="-25000"/>
              <a:t>B</a:t>
            </a:r>
            <a:r>
              <a:rPr lang="en-US"/>
              <a:t> on y.  If rejects, reject; if accepts, accept.</a:t>
            </a:r>
            <a:endParaRPr lang="en-US" b="1"/>
          </a:p>
          <a:p>
            <a:pPr marL="0" indent="0">
              <a:buNone/>
            </a:pPr>
            <a:r>
              <a:rPr lang="en-US" b="1"/>
              <a:t>Correctness </a:t>
            </a:r>
            <a:r>
              <a:rPr lang="en-US"/>
              <a:t>Claim that w is in AB iff w is in L(M).</a:t>
            </a:r>
          </a:p>
          <a:p>
            <a:pPr marL="0" indent="0">
              <a:buNone/>
            </a:pPr>
            <a:r>
              <a:rPr lang="en-US" b="1">
                <a:solidFill>
                  <a:srgbClr val="F2AF0D"/>
                </a:solidFill>
              </a:rPr>
              <a:t>Part 2: </a:t>
            </a:r>
            <a:r>
              <a:rPr lang="en-US"/>
              <a:t>Assume w is not in AB.  Then there are no strings x,y such that w = xy and x is in A, y is in B.  In other words, for each way of splitting w into xy, at least one of the following is true: M</a:t>
            </a:r>
            <a:r>
              <a:rPr lang="en-US" baseline="-25000"/>
              <a:t>A</a:t>
            </a:r>
            <a:r>
              <a:rPr lang="en-US"/>
              <a:t> running on x will reject or loop, M</a:t>
            </a:r>
            <a:r>
              <a:rPr lang="en-US" baseline="-25000"/>
              <a:t>B</a:t>
            </a:r>
            <a:r>
              <a:rPr lang="en-US"/>
              <a:t> running on y will reject or loop.  Tracing the computation of M on w, in each one of the nondeterministic computation paths, there is some split w=xy.  For each of these splits, in step 2, the computation of M</a:t>
            </a:r>
            <a:r>
              <a:rPr lang="en-US" baseline="-25000"/>
              <a:t>A</a:t>
            </a:r>
            <a:r>
              <a:rPr lang="en-US"/>
              <a:t> on x either loops (in which case M loops on w, so w is not in L(M)) or rejects (in which case M rejects w) or accepts (in which case M goes to step 3).  If the computation of M enters step 3, this means that x is in L(M</a:t>
            </a:r>
            <a:r>
              <a:rPr lang="en-US" baseline="-25000"/>
              <a:t>A</a:t>
            </a:r>
            <a:r>
              <a:rPr lang="en-US"/>
              <a:t>) so by our assumption, y is not in L(M</a:t>
            </a:r>
            <a:r>
              <a:rPr lang="en-US" baseline="-25000"/>
              <a:t>B</a:t>
            </a:r>
            <a:r>
              <a:rPr lang="en-US"/>
              <a:t>) so M</a:t>
            </a:r>
            <a:r>
              <a:rPr lang="en-US" baseline="-25000"/>
              <a:t>B</a:t>
            </a:r>
            <a:r>
              <a:rPr lang="en-US"/>
              <a:t> on y must either loop or reject. In either case, M rejects.  Thus w is not in L(M).</a:t>
            </a:r>
          </a:p>
        </p:txBody>
      </p:sp>
    </p:spTree>
    <p:extLst>
      <p:ext uri="{BB962C8B-B14F-4D97-AF65-F5344CB8AC3E}">
        <p14:creationId xmlns:p14="http://schemas.microsoft.com/office/powerpoint/2010/main" val="2894159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Proving 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143000"/>
            <a:ext cx="8890000" cy="40005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b="1"/>
              <a:t>Given:</a:t>
            </a:r>
            <a:r>
              <a:rPr lang="en-US" sz="2200"/>
              <a:t> 	What does it mean for L to be in class?</a:t>
            </a:r>
          </a:p>
          <a:p>
            <a:pPr marL="0" indent="0">
              <a:buNone/>
            </a:pPr>
            <a:r>
              <a:rPr lang="en-US" sz="2200"/>
              <a:t>		</a:t>
            </a:r>
            <a:r>
              <a:rPr lang="en-US" sz="2200">
                <a:solidFill>
                  <a:schemeClr val="tx2"/>
                </a:solidFill>
              </a:rPr>
              <a:t>e.g. L a regular language, so given a DFA M</a:t>
            </a:r>
            <a:r>
              <a:rPr lang="en-US" sz="2200" baseline="-25000">
                <a:solidFill>
                  <a:schemeClr val="tx2"/>
                </a:solidFill>
              </a:rPr>
              <a:t>L</a:t>
            </a:r>
            <a:r>
              <a:rPr lang="en-US" sz="2200">
                <a:solidFill>
                  <a:schemeClr val="tx2"/>
                </a:solidFill>
              </a:rPr>
              <a:t> = (Q</a:t>
            </a:r>
            <a:r>
              <a:rPr lang="en-US" sz="2200" baseline="-25000">
                <a:solidFill>
                  <a:schemeClr val="tx2"/>
                </a:solidFill>
              </a:rPr>
              <a:t>L</a:t>
            </a:r>
            <a:r>
              <a:rPr lang="en-US" sz="2200">
                <a:solidFill>
                  <a:schemeClr val="tx2"/>
                </a:solidFill>
              </a:rPr>
              <a:t>, Σ</a:t>
            </a:r>
            <a:r>
              <a:rPr lang="en-US" sz="2200" baseline="-25000">
                <a:solidFill>
                  <a:schemeClr val="tx2"/>
                </a:solidFill>
              </a:rPr>
              <a:t>L</a:t>
            </a:r>
            <a:r>
              <a:rPr lang="en-US" sz="2200">
                <a:solidFill>
                  <a:schemeClr val="tx2"/>
                </a:solidFill>
              </a:rPr>
              <a:t>, δ</a:t>
            </a:r>
            <a:r>
              <a:rPr lang="en-US" sz="2200" baseline="-25000">
                <a:solidFill>
                  <a:schemeClr val="tx2"/>
                </a:solidFill>
              </a:rPr>
              <a:t>L</a:t>
            </a:r>
            <a:r>
              <a:rPr lang="en-US" sz="2200">
                <a:solidFill>
                  <a:schemeClr val="tx2"/>
                </a:solidFill>
              </a:rPr>
              <a:t>,q</a:t>
            </a:r>
            <a:r>
              <a:rPr lang="en-US" sz="2200" baseline="-25000">
                <a:solidFill>
                  <a:schemeClr val="tx2"/>
                </a:solidFill>
              </a:rPr>
              <a:t>L</a:t>
            </a:r>
            <a:r>
              <a:rPr lang="en-US" sz="2200">
                <a:solidFill>
                  <a:schemeClr val="tx2"/>
                </a:solidFill>
              </a:rPr>
              <a:t>,F</a:t>
            </a:r>
            <a:r>
              <a:rPr lang="en-US" sz="2200" baseline="-25000">
                <a:solidFill>
                  <a:schemeClr val="tx2"/>
                </a:solidFill>
              </a:rPr>
              <a:t>L</a:t>
            </a:r>
            <a:r>
              <a:rPr lang="en-US" sz="220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200">
                <a:solidFill>
                  <a:schemeClr val="tx2"/>
                </a:solidFill>
              </a:rPr>
              <a:t>		with L(M</a:t>
            </a:r>
            <a:r>
              <a:rPr lang="en-US" sz="2200" baseline="-25000">
                <a:solidFill>
                  <a:schemeClr val="tx2"/>
                </a:solidFill>
              </a:rPr>
              <a:t>L</a:t>
            </a:r>
            <a:r>
              <a:rPr lang="en-US" sz="2200">
                <a:solidFill>
                  <a:schemeClr val="tx2"/>
                </a:solidFill>
              </a:rPr>
              <a:t>) = L. </a:t>
            </a:r>
            <a:r>
              <a:rPr lang="en-US" sz="2200">
                <a:solidFill>
                  <a:schemeClr val="accent1"/>
                </a:solidFill>
              </a:rPr>
              <a:t>Name each of the pieces!</a:t>
            </a:r>
            <a:endParaRPr lang="en-US" sz="22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200" b="1"/>
              <a:t>WTS:	</a:t>
            </a:r>
            <a:r>
              <a:rPr lang="en-US" sz="2200"/>
              <a:t> 	The result of applying the operation to L is still in this class.</a:t>
            </a:r>
          </a:p>
          <a:p>
            <a:pPr marL="0" indent="0">
              <a:buNone/>
            </a:pPr>
            <a:r>
              <a:rPr lang="en-US" sz="2200" b="1"/>
              <a:t>Construction:</a:t>
            </a:r>
            <a:r>
              <a:rPr lang="en-US" sz="2200"/>
              <a:t> Build a machine that recognizes the result of applying 			the operation to L.  </a:t>
            </a:r>
            <a:r>
              <a:rPr lang="en-US" sz="2200">
                <a:solidFill>
                  <a:schemeClr val="accent1"/>
                </a:solidFill>
              </a:rPr>
              <a:t>Start with description in English!</a:t>
            </a:r>
            <a:endParaRPr lang="en-US" sz="2200"/>
          </a:p>
          <a:p>
            <a:pPr marL="0" indent="0">
              <a:buNone/>
            </a:pPr>
            <a:r>
              <a:rPr lang="en-US" sz="2200" b="1"/>
              <a:t>		</a:t>
            </a:r>
            <a:r>
              <a:rPr lang="en-US" sz="2200">
                <a:solidFill>
                  <a:srgbClr val="4128D2"/>
                </a:solidFill>
              </a:rPr>
              <a:t>e.g. </a:t>
            </a:r>
            <a:r>
              <a:rPr lang="en-US" sz="2200">
                <a:solidFill>
                  <a:schemeClr val="tx2"/>
                </a:solidFill>
              </a:rPr>
              <a:t>Let M = (Q, Σ, δ, q</a:t>
            </a:r>
            <a:r>
              <a:rPr lang="en-US" sz="2200" baseline="-25000">
                <a:solidFill>
                  <a:schemeClr val="tx2"/>
                </a:solidFill>
              </a:rPr>
              <a:t>0</a:t>
            </a:r>
            <a:r>
              <a:rPr lang="en-US" sz="2200">
                <a:solidFill>
                  <a:schemeClr val="tx2"/>
                </a:solidFill>
              </a:rPr>
              <a:t>, F) where Q=… Σ=… δ=… q</a:t>
            </a:r>
            <a:r>
              <a:rPr lang="en-US" sz="2200" baseline="-25000">
                <a:solidFill>
                  <a:schemeClr val="tx2"/>
                </a:solidFill>
              </a:rPr>
              <a:t>0</a:t>
            </a:r>
            <a:r>
              <a:rPr lang="en-US" sz="2200">
                <a:solidFill>
                  <a:schemeClr val="tx2"/>
                </a:solidFill>
              </a:rPr>
              <a:t>=…F=..</a:t>
            </a:r>
          </a:p>
          <a:p>
            <a:pPr marL="0" indent="0">
              <a:buNone/>
            </a:pPr>
            <a:r>
              <a:rPr lang="en-US" sz="2200">
                <a:solidFill>
                  <a:schemeClr val="tx2"/>
                </a:solidFill>
              </a:rPr>
              <a:t>		</a:t>
            </a:r>
            <a:r>
              <a:rPr lang="en-US" sz="2200">
                <a:solidFill>
                  <a:schemeClr val="accent1"/>
                </a:solidFill>
              </a:rPr>
              <a:t>M could be DFA or NFA</a:t>
            </a:r>
            <a:endParaRPr lang="en-US" sz="2200"/>
          </a:p>
          <a:p>
            <a:pPr marL="0" indent="0">
              <a:buNone/>
            </a:pPr>
            <a:r>
              <a:rPr lang="en-US" sz="2200" b="1"/>
              <a:t>Correctness:</a:t>
            </a:r>
            <a:r>
              <a:rPr lang="en-US" sz="2200"/>
              <a:t> Prove L(M) = result of applying operation to L</a:t>
            </a:r>
          </a:p>
          <a:p>
            <a:pPr marL="0" indent="0">
              <a:buNone/>
            </a:pPr>
            <a:r>
              <a:rPr lang="en-US" sz="2200" b="1"/>
              <a:t>		</a:t>
            </a:r>
            <a:r>
              <a:rPr lang="en-US" sz="2200">
                <a:solidFill>
                  <a:srgbClr val="4128D2"/>
                </a:solidFill>
              </a:rPr>
              <a:t>WTS1 if w is in set then w is accepted by M</a:t>
            </a:r>
          </a:p>
          <a:p>
            <a:pPr marL="0" indent="0">
              <a:buNone/>
            </a:pPr>
            <a:r>
              <a:rPr lang="en-US" sz="2200" b="1">
                <a:solidFill>
                  <a:srgbClr val="4128D2"/>
                </a:solidFill>
              </a:rPr>
              <a:t>		</a:t>
            </a:r>
            <a:r>
              <a:rPr lang="en-US" sz="2200">
                <a:solidFill>
                  <a:srgbClr val="4128D2"/>
                </a:solidFill>
              </a:rPr>
              <a:t>WTS2 if w is not in the set then w rejected by M.</a:t>
            </a:r>
            <a:endParaRPr lang="en-US" sz="2200" b="1"/>
          </a:p>
          <a:p>
            <a:pPr marL="0" indent="0">
              <a:buNone/>
            </a:pPr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>
            <a:off x="2823352" y="1753220"/>
            <a:ext cx="5863448" cy="3136280"/>
          </a:xfrm>
          <a:prstGeom prst="rect">
            <a:avLst/>
          </a:prstGeom>
          <a:solidFill>
            <a:srgbClr val="FCEFCF"/>
          </a:solidFill>
          <a:ln>
            <a:solidFill>
              <a:srgbClr val="4128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>
                <a:solidFill>
                  <a:schemeClr val="tx1"/>
                </a:solidFill>
              </a:rPr>
              <a:t>To prove the class of recognizable languages is closed under _____ the constructions may involve building a</a:t>
            </a:r>
          </a:p>
          <a:p>
            <a:endParaRPr lang="en-US" sz="2200">
              <a:solidFill>
                <a:schemeClr val="tx1"/>
              </a:solidFill>
            </a:endParaRPr>
          </a:p>
          <a:p>
            <a:pPr marL="342900" indent="-342900">
              <a:buAutoNum type="alphaUcPeriod"/>
            </a:pPr>
            <a:r>
              <a:rPr lang="en-US" sz="2200">
                <a:solidFill>
                  <a:schemeClr val="tx1"/>
                </a:solidFill>
              </a:rPr>
              <a:t>Two-tape Turing machine.</a:t>
            </a:r>
          </a:p>
          <a:p>
            <a:pPr marL="342900" indent="-342900">
              <a:buAutoNum type="alphaUcPeriod"/>
            </a:pPr>
            <a:r>
              <a:rPr lang="en-US" sz="2200">
                <a:solidFill>
                  <a:schemeClr val="tx1"/>
                </a:solidFill>
              </a:rPr>
              <a:t>Nondeterministic decider.</a:t>
            </a:r>
          </a:p>
          <a:p>
            <a:pPr marL="342900" indent="-342900">
              <a:buAutoNum type="alphaUcPeriod"/>
            </a:pPr>
            <a:r>
              <a:rPr lang="en-US" sz="2200">
                <a:solidFill>
                  <a:schemeClr val="tx1"/>
                </a:solidFill>
              </a:rPr>
              <a:t>Enumerator.</a:t>
            </a:r>
          </a:p>
          <a:p>
            <a:pPr marL="342900" indent="-342900">
              <a:buAutoNum type="alphaUcPeriod"/>
            </a:pPr>
            <a:r>
              <a:rPr lang="en-US" sz="2200">
                <a:solidFill>
                  <a:schemeClr val="tx1"/>
                </a:solidFill>
              </a:rPr>
              <a:t>All of the above.</a:t>
            </a:r>
          </a:p>
          <a:p>
            <a:pPr marL="342900" indent="-342900">
              <a:buAutoNum type="alphaUcPeriod"/>
            </a:pPr>
            <a:r>
              <a:rPr lang="en-US" sz="2200">
                <a:solidFill>
                  <a:schemeClr val="tx1"/>
                </a:solidFill>
              </a:rPr>
              <a:t>I don't know.</a:t>
            </a:r>
          </a:p>
        </p:txBody>
      </p:sp>
    </p:spTree>
    <p:extLst>
      <p:ext uri="{BB962C8B-B14F-4D97-AF65-F5344CB8AC3E}">
        <p14:creationId xmlns:p14="http://schemas.microsoft.com/office/powerpoint/2010/main" val="33250575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Claim: </a:t>
            </a:r>
            <a:r>
              <a:rPr lang="en-US" sz="2800"/>
              <a:t>The class of decidable languages is closed under reversal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Given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WTS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Construction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Correctness</a:t>
            </a:r>
          </a:p>
        </p:txBody>
      </p:sp>
    </p:spTree>
    <p:extLst>
      <p:ext uri="{BB962C8B-B14F-4D97-AF65-F5344CB8AC3E}">
        <p14:creationId xmlns:p14="http://schemas.microsoft.com/office/powerpoint/2010/main" val="15783911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Claim: </a:t>
            </a:r>
            <a:r>
              <a:rPr lang="en-US" sz="2800"/>
              <a:t>The class of decidable languages is closed under reversal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432800" cy="3657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/>
              <a:t>Given </a:t>
            </a:r>
            <a:r>
              <a:rPr lang="en-US"/>
              <a:t>A decidable language L, with a decider TM D: L(D)=L </a:t>
            </a:r>
            <a:endParaRPr lang="en-US" b="1"/>
          </a:p>
          <a:p>
            <a:pPr marL="0" indent="0">
              <a:buNone/>
            </a:pPr>
            <a:r>
              <a:rPr lang="en-US" b="1"/>
              <a:t>WTS </a:t>
            </a:r>
            <a:r>
              <a:rPr lang="en-US"/>
              <a:t>There is a decider that decides L</a:t>
            </a:r>
            <a:r>
              <a:rPr lang="en-US" baseline="30000"/>
              <a:t>R</a:t>
            </a:r>
            <a:r>
              <a:rPr lang="en-US"/>
              <a:t> = {w | w</a:t>
            </a:r>
            <a:r>
              <a:rPr lang="en-US" baseline="30000"/>
              <a:t>R</a:t>
            </a:r>
            <a:r>
              <a:rPr lang="en-US"/>
              <a:t> is in L}</a:t>
            </a:r>
            <a:endParaRPr lang="en-US" b="1"/>
          </a:p>
          <a:p>
            <a:pPr marL="0" indent="0">
              <a:buNone/>
            </a:pPr>
            <a:r>
              <a:rPr lang="en-US" b="1"/>
              <a:t>Construction</a:t>
            </a:r>
            <a:r>
              <a:rPr lang="en-US"/>
              <a:t> Define the TM M as "On input w:</a:t>
            </a:r>
          </a:p>
          <a:p>
            <a:pPr marL="457200" indent="-457200">
              <a:buAutoNum type="arabicPeriod"/>
            </a:pPr>
            <a:r>
              <a:rPr lang="en-US"/>
              <a:t>Make a copy of w in reverse.</a:t>
            </a:r>
          </a:p>
          <a:p>
            <a:pPr marL="457200" indent="-457200">
              <a:buAutoNum type="arabicPeriod"/>
            </a:pPr>
            <a:r>
              <a:rPr lang="en-US"/>
              <a:t>Simulate running D on this copy.</a:t>
            </a:r>
          </a:p>
          <a:p>
            <a:pPr marL="457200" indent="-457200">
              <a:buAutoNum type="arabicPeriod"/>
            </a:pPr>
            <a:r>
              <a:rPr lang="en-US"/>
              <a:t>If D accepts, accept. If D rejects, reject.</a:t>
            </a:r>
            <a:endParaRPr lang="en-US" b="1"/>
          </a:p>
          <a:p>
            <a:pPr marL="0" indent="0">
              <a:buNone/>
            </a:pPr>
            <a:r>
              <a:rPr lang="en-US" b="1"/>
              <a:t>Correctness </a:t>
            </a:r>
            <a:r>
              <a:rPr lang="en-US"/>
              <a:t>If w is in L</a:t>
            </a:r>
            <a:r>
              <a:rPr lang="en-US" baseline="30000"/>
              <a:t>R</a:t>
            </a:r>
            <a:r>
              <a:rPr lang="en-US"/>
              <a:t> then in step 1, M builds w</a:t>
            </a:r>
            <a:r>
              <a:rPr lang="en-US" baseline="30000"/>
              <a:t>R</a:t>
            </a:r>
            <a:r>
              <a:rPr lang="en-US"/>
              <a:t> and in step 2, the computation of D on w</a:t>
            </a:r>
            <a:r>
              <a:rPr lang="en-US" baseline="30000"/>
              <a:t>R</a:t>
            </a:r>
            <a:r>
              <a:rPr lang="en-US"/>
              <a:t> will accept (because L(D) = L), so in step 3, M accepts w.  If w is not in L</a:t>
            </a:r>
            <a:r>
              <a:rPr lang="en-US" baseline="30000"/>
              <a:t>R</a:t>
            </a:r>
            <a:r>
              <a:rPr lang="en-US"/>
              <a:t> then in step 1, M builds w</a:t>
            </a:r>
            <a:r>
              <a:rPr lang="en-US" baseline="30000"/>
              <a:t>R</a:t>
            </a:r>
            <a:r>
              <a:rPr lang="en-US"/>
              <a:t> and in step 2, the computation of D on w</a:t>
            </a:r>
            <a:r>
              <a:rPr lang="en-US" baseline="30000"/>
              <a:t>R</a:t>
            </a:r>
            <a:r>
              <a:rPr lang="en-US"/>
              <a:t> will rejept (because L(D) = L), so in step 3, M rejects w.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7324843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Claim: </a:t>
            </a:r>
            <a:r>
              <a:rPr lang="en-US" sz="2800"/>
              <a:t>The class of decidable languages is closed under reversal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432800" cy="3657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/>
              <a:t>Given </a:t>
            </a:r>
            <a:r>
              <a:rPr lang="en-US"/>
              <a:t>A decidable language L, with a decider TM D: L(D)=L </a:t>
            </a:r>
            <a:endParaRPr lang="en-US" b="1"/>
          </a:p>
          <a:p>
            <a:pPr marL="0" indent="0">
              <a:buNone/>
            </a:pPr>
            <a:r>
              <a:rPr lang="en-US" b="1"/>
              <a:t>WTS </a:t>
            </a:r>
            <a:r>
              <a:rPr lang="en-US"/>
              <a:t>There is a decider that decides L</a:t>
            </a:r>
            <a:r>
              <a:rPr lang="en-US" baseline="30000"/>
              <a:t>R</a:t>
            </a:r>
            <a:r>
              <a:rPr lang="en-US"/>
              <a:t> = {w | w</a:t>
            </a:r>
            <a:r>
              <a:rPr lang="en-US" baseline="30000"/>
              <a:t>R</a:t>
            </a:r>
            <a:r>
              <a:rPr lang="en-US"/>
              <a:t> is in L}</a:t>
            </a:r>
            <a:endParaRPr lang="en-US" b="1"/>
          </a:p>
          <a:p>
            <a:pPr marL="0" indent="0">
              <a:buNone/>
            </a:pPr>
            <a:r>
              <a:rPr lang="en-US" b="1"/>
              <a:t>Construction</a:t>
            </a:r>
            <a:r>
              <a:rPr lang="en-US"/>
              <a:t> Define the TM M as "On input w:</a:t>
            </a:r>
          </a:p>
          <a:p>
            <a:pPr marL="457200" indent="-457200">
              <a:buAutoNum type="arabicPeriod"/>
            </a:pPr>
            <a:r>
              <a:rPr lang="en-US"/>
              <a:t>Make a copy of w in reverse.</a:t>
            </a:r>
          </a:p>
          <a:p>
            <a:pPr marL="457200" indent="-457200">
              <a:buAutoNum type="arabicPeriod"/>
            </a:pPr>
            <a:r>
              <a:rPr lang="en-US"/>
              <a:t>Simulate running D on this copy.</a:t>
            </a:r>
          </a:p>
          <a:p>
            <a:pPr marL="457200" indent="-457200">
              <a:buAutoNum type="arabicPeriod"/>
            </a:pPr>
            <a:r>
              <a:rPr lang="en-US"/>
              <a:t>If D accepts, accept. If D rejects, reject.</a:t>
            </a:r>
            <a:endParaRPr lang="en-US" b="1"/>
          </a:p>
          <a:p>
            <a:pPr marL="0" indent="0">
              <a:buNone/>
            </a:pPr>
            <a:r>
              <a:rPr lang="en-US" b="1"/>
              <a:t>Correctness </a:t>
            </a:r>
            <a:r>
              <a:rPr lang="en-US"/>
              <a:t>If w is in L</a:t>
            </a:r>
            <a:r>
              <a:rPr lang="en-US" baseline="30000"/>
              <a:t>R</a:t>
            </a:r>
            <a:r>
              <a:rPr lang="en-US"/>
              <a:t> then in step 1, M builds w</a:t>
            </a:r>
            <a:r>
              <a:rPr lang="en-US" baseline="30000"/>
              <a:t>R</a:t>
            </a:r>
            <a:r>
              <a:rPr lang="en-US"/>
              <a:t> and in step 2, the computation of D on w</a:t>
            </a:r>
            <a:r>
              <a:rPr lang="en-US" baseline="30000"/>
              <a:t>R</a:t>
            </a:r>
            <a:r>
              <a:rPr lang="en-US"/>
              <a:t> will accept (because L(D) = L), so in step 3, M accepts w.  If w is not in L</a:t>
            </a:r>
            <a:r>
              <a:rPr lang="en-US" baseline="30000"/>
              <a:t>R</a:t>
            </a:r>
            <a:r>
              <a:rPr lang="en-US"/>
              <a:t> then in step 1, M builds w</a:t>
            </a:r>
            <a:r>
              <a:rPr lang="en-US" baseline="30000"/>
              <a:t>R</a:t>
            </a:r>
            <a:r>
              <a:rPr lang="en-US"/>
              <a:t> and in step 2, the computation of D on w</a:t>
            </a:r>
            <a:r>
              <a:rPr lang="en-US" baseline="30000"/>
              <a:t>R</a:t>
            </a:r>
            <a:r>
              <a:rPr lang="en-US"/>
              <a:t> will rejept (because L(D) = L), so in step 3, M rejects w.</a:t>
            </a:r>
            <a:endParaRPr lang="en-US" b="1"/>
          </a:p>
        </p:txBody>
      </p:sp>
      <p:sp>
        <p:nvSpPr>
          <p:cNvPr id="4" name="Rectangle 3"/>
          <p:cNvSpPr/>
          <p:nvPr/>
        </p:nvSpPr>
        <p:spPr>
          <a:xfrm>
            <a:off x="2823352" y="1753220"/>
            <a:ext cx="5863448" cy="3390280"/>
          </a:xfrm>
          <a:prstGeom prst="rect">
            <a:avLst/>
          </a:prstGeom>
          <a:solidFill>
            <a:srgbClr val="FCEFCF"/>
          </a:solidFill>
          <a:ln>
            <a:solidFill>
              <a:srgbClr val="4128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>
                <a:solidFill>
                  <a:schemeClr val="tx1"/>
                </a:solidFill>
              </a:rPr>
              <a:t>Is this how we proved that the class of regular languages is closed under reversal?</a:t>
            </a:r>
          </a:p>
          <a:p>
            <a:endParaRPr lang="en-US" sz="2200">
              <a:solidFill>
                <a:schemeClr val="tx1"/>
              </a:solidFill>
            </a:endParaRPr>
          </a:p>
          <a:p>
            <a:pPr marL="342900" indent="-342900">
              <a:buAutoNum type="alphaUcPeriod"/>
            </a:pPr>
            <a:r>
              <a:rPr lang="en-US" sz="2200">
                <a:solidFill>
                  <a:schemeClr val="tx1"/>
                </a:solidFill>
              </a:rPr>
              <a:t>Yes.</a:t>
            </a:r>
          </a:p>
          <a:p>
            <a:pPr marL="342900" indent="-342900">
              <a:buAutoNum type="alphaUcPeriod"/>
            </a:pPr>
            <a:r>
              <a:rPr lang="en-US" sz="2200">
                <a:solidFill>
                  <a:schemeClr val="tx1"/>
                </a:solidFill>
              </a:rPr>
              <a:t>No – but we could modify our earlier proof to make a copy of w</a:t>
            </a:r>
            <a:r>
              <a:rPr lang="en-US" sz="2200" baseline="30000">
                <a:solidFill>
                  <a:schemeClr val="tx1"/>
                </a:solidFill>
              </a:rPr>
              <a:t>R</a:t>
            </a:r>
            <a:r>
              <a:rPr lang="en-US" sz="2200">
                <a:solidFill>
                  <a:schemeClr val="tx1"/>
                </a:solidFill>
              </a:rPr>
              <a:t> and then run the DFA on it.</a:t>
            </a:r>
          </a:p>
          <a:p>
            <a:pPr marL="342900" indent="-342900">
              <a:buAutoNum type="alphaUcPeriod"/>
            </a:pPr>
            <a:r>
              <a:rPr lang="en-US" sz="2200">
                <a:solidFill>
                  <a:schemeClr val="tx1"/>
                </a:solidFill>
              </a:rPr>
              <a:t>No – and this strategy won't work for automata.</a:t>
            </a:r>
          </a:p>
          <a:p>
            <a:pPr marL="342900" indent="-342900">
              <a:buAutoNum type="alphaUcPeriod"/>
            </a:pPr>
            <a:r>
              <a:rPr lang="en-US" sz="2200">
                <a:solidFill>
                  <a:schemeClr val="tx1"/>
                </a:solidFill>
              </a:rPr>
              <a:t>I don't know.</a:t>
            </a:r>
          </a:p>
        </p:txBody>
      </p:sp>
    </p:spTree>
    <p:extLst>
      <p:ext uri="{BB962C8B-B14F-4D97-AF65-F5344CB8AC3E}">
        <p14:creationId xmlns:p14="http://schemas.microsoft.com/office/powerpoint/2010/main" val="23359531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26449" r="5691" b="39293"/>
          <a:stretch/>
        </p:blipFill>
        <p:spPr>
          <a:xfrm>
            <a:off x="228600" y="508000"/>
            <a:ext cx="8686800" cy="1727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23352" y="2235200"/>
            <a:ext cx="5863448" cy="2908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>
                <a:solidFill>
                  <a:schemeClr val="tx1"/>
                </a:solidFill>
              </a:rPr>
              <a:t>What is the language of this PDA?</a:t>
            </a:r>
          </a:p>
          <a:p>
            <a:endParaRPr lang="en-US" sz="2200">
              <a:solidFill>
                <a:schemeClr val="tx1"/>
              </a:solidFill>
            </a:endParaRPr>
          </a:p>
          <a:p>
            <a:r>
              <a:rPr lang="en-US" sz="2200">
                <a:solidFill>
                  <a:schemeClr val="tx1"/>
                </a:solidFill>
              </a:rPr>
              <a:t>A. {w | # of b's in w ≥ # of a's in w}</a:t>
            </a:r>
          </a:p>
          <a:p>
            <a:r>
              <a:rPr lang="en-US" sz="2200">
                <a:solidFill>
                  <a:schemeClr val="tx1"/>
                </a:solidFill>
              </a:rPr>
              <a:t>B. {w | w = a</a:t>
            </a:r>
            <a:r>
              <a:rPr lang="en-US" sz="2200" baseline="30000">
                <a:solidFill>
                  <a:schemeClr val="tx1"/>
                </a:solidFill>
              </a:rPr>
              <a:t>n</a:t>
            </a:r>
            <a:r>
              <a:rPr lang="en-US" sz="2200">
                <a:solidFill>
                  <a:schemeClr val="tx1"/>
                </a:solidFill>
              </a:rPr>
              <a:t>b</a:t>
            </a:r>
            <a:r>
              <a:rPr lang="en-US" sz="2200" baseline="30000">
                <a:solidFill>
                  <a:schemeClr val="tx1"/>
                </a:solidFill>
              </a:rPr>
              <a:t>n+1</a:t>
            </a:r>
            <a:r>
              <a:rPr lang="en-US" sz="2200">
                <a:solidFill>
                  <a:schemeClr val="tx1"/>
                </a:solidFill>
              </a:rPr>
              <a:t> for some n≥0}</a:t>
            </a:r>
          </a:p>
          <a:p>
            <a:r>
              <a:rPr lang="en-US" sz="2200">
                <a:solidFill>
                  <a:schemeClr val="tx1"/>
                </a:solidFill>
              </a:rPr>
              <a:t>C. {w | w = a</a:t>
            </a:r>
            <a:r>
              <a:rPr lang="en-US" sz="2200" baseline="30000">
                <a:solidFill>
                  <a:schemeClr val="tx1"/>
                </a:solidFill>
              </a:rPr>
              <a:t>n</a:t>
            </a:r>
            <a:r>
              <a:rPr lang="en-US" sz="2200">
                <a:solidFill>
                  <a:schemeClr val="tx1"/>
                </a:solidFill>
              </a:rPr>
              <a:t>b</a:t>
            </a:r>
            <a:r>
              <a:rPr lang="en-US" sz="2200" baseline="30000">
                <a:solidFill>
                  <a:schemeClr val="tx1"/>
                </a:solidFill>
              </a:rPr>
              <a:t>n+2</a:t>
            </a:r>
            <a:r>
              <a:rPr lang="en-US" sz="2200">
                <a:solidFill>
                  <a:schemeClr val="tx1"/>
                </a:solidFill>
              </a:rPr>
              <a:t> for some n≥0}</a:t>
            </a:r>
          </a:p>
          <a:p>
            <a:r>
              <a:rPr lang="en-US" sz="2200">
                <a:solidFill>
                  <a:schemeClr val="tx1"/>
                </a:solidFill>
              </a:rPr>
              <a:t>D. {w | w = a</a:t>
            </a:r>
            <a:r>
              <a:rPr lang="en-US" sz="2200" baseline="30000">
                <a:solidFill>
                  <a:schemeClr val="tx1"/>
                </a:solidFill>
              </a:rPr>
              <a:t>n</a:t>
            </a:r>
            <a:r>
              <a:rPr lang="en-US" sz="2200">
                <a:solidFill>
                  <a:schemeClr val="tx1"/>
                </a:solidFill>
              </a:rPr>
              <a:t>b</a:t>
            </a:r>
            <a:r>
              <a:rPr lang="en-US" sz="2200" baseline="30000">
                <a:solidFill>
                  <a:schemeClr val="tx1"/>
                </a:solidFill>
              </a:rPr>
              <a:t>2n</a:t>
            </a:r>
            <a:r>
              <a:rPr lang="en-US" sz="2200">
                <a:solidFill>
                  <a:schemeClr val="tx1"/>
                </a:solidFill>
              </a:rPr>
              <a:t> for some n≥0}</a:t>
            </a:r>
          </a:p>
          <a:p>
            <a:r>
              <a:rPr lang="en-US" sz="2200">
                <a:solidFill>
                  <a:schemeClr val="tx1"/>
                </a:solidFill>
              </a:rPr>
              <a:t>E. {w | w = 0a</a:t>
            </a:r>
            <a:r>
              <a:rPr lang="en-US" sz="2200" baseline="30000">
                <a:solidFill>
                  <a:schemeClr val="tx1"/>
                </a:solidFill>
              </a:rPr>
              <a:t>n</a:t>
            </a:r>
            <a:r>
              <a:rPr lang="en-US" sz="2200">
                <a:solidFill>
                  <a:schemeClr val="tx1"/>
                </a:solidFill>
              </a:rPr>
              <a:t>b</a:t>
            </a:r>
            <a:r>
              <a:rPr lang="en-US" sz="2200" baseline="30000">
                <a:solidFill>
                  <a:schemeClr val="tx1"/>
                </a:solidFill>
              </a:rPr>
              <a:t>2n</a:t>
            </a:r>
            <a:r>
              <a:rPr lang="en-US" sz="2200">
                <a:solidFill>
                  <a:schemeClr val="tx1"/>
                </a:solidFill>
              </a:rPr>
              <a:t>0 for some n≥0}</a:t>
            </a:r>
          </a:p>
        </p:txBody>
      </p:sp>
    </p:spTree>
    <p:extLst>
      <p:ext uri="{BB962C8B-B14F-4D97-AF65-F5344CB8AC3E}">
        <p14:creationId xmlns:p14="http://schemas.microsoft.com/office/powerpoint/2010/main" val="25273335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language of CFG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with rules</a:t>
            </a:r>
          </a:p>
          <a:p>
            <a:pPr marL="0" indent="0" algn="ctr">
              <a:buNone/>
            </a:pPr>
            <a:r>
              <a:rPr lang="en-US"/>
              <a:t>S </a:t>
            </a:r>
            <a:r>
              <a:rPr lang="en-US">
                <a:sym typeface="Wingdings"/>
              </a:rPr>
              <a:t> aSb | bY | Ya</a:t>
            </a:r>
          </a:p>
          <a:p>
            <a:pPr marL="0" indent="0" algn="ctr">
              <a:buNone/>
            </a:pPr>
            <a:r>
              <a:rPr lang="en-US">
                <a:sym typeface="Wingdings"/>
              </a:rPr>
              <a:t>Y  bY | Ya | 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73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(Using) Pumping 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Theorem:</a:t>
            </a:r>
            <a:r>
              <a:rPr lang="en-US"/>
              <a:t> L = {w w</a:t>
            </a:r>
            <a:r>
              <a:rPr lang="en-US" baseline="30000"/>
              <a:t>R</a:t>
            </a:r>
            <a:r>
              <a:rPr lang="en-US"/>
              <a:t> | w is in {0,1}* } is not regular.</a:t>
            </a:r>
          </a:p>
          <a:p>
            <a:pPr marL="0" indent="0">
              <a:buNone/>
            </a:pPr>
            <a:r>
              <a:rPr lang="en-US" b="1"/>
              <a:t>Proof</a:t>
            </a:r>
            <a:r>
              <a:rPr lang="en-US"/>
              <a:t> (by contradiction): Assume, towards a contradiction, that L is regular.  Then by the Pumping Lemma, there is a pumping length, p, for L.  Choose s to be the string ________.  The Pumping Lemma guarantees that s can be divided into parts s=xyz such that |xy| ≤p, |y|&gt;0, and for any i≥0, xy</a:t>
            </a:r>
            <a:r>
              <a:rPr lang="en-US" baseline="30000"/>
              <a:t>i</a:t>
            </a:r>
            <a:r>
              <a:rPr lang="en-US"/>
              <a:t>z is in L.  But, if we let i=____, we get the string ______ which is not in L, a contradiction.  Thus L is not regular.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966391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(Using) Pumping 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Theorem:</a:t>
            </a:r>
            <a:r>
              <a:rPr lang="en-US"/>
              <a:t> L = {w w</a:t>
            </a:r>
            <a:r>
              <a:rPr lang="en-US" baseline="30000"/>
              <a:t>R</a:t>
            </a:r>
            <a:r>
              <a:rPr lang="en-US"/>
              <a:t> | w is in {0,1}* } is not regular.</a:t>
            </a:r>
          </a:p>
          <a:p>
            <a:pPr marL="0" indent="0">
              <a:buNone/>
            </a:pPr>
            <a:r>
              <a:rPr lang="en-US" b="1"/>
              <a:t>Proof</a:t>
            </a:r>
            <a:r>
              <a:rPr lang="en-US"/>
              <a:t> (by contradiction): Assume, towards a contradiction, that L is regular.  Then by the Pumping Lemma, there is a pumping length, p, for L.  Choose s to be the string ________.  The Pumping Lemma guarantees that s can be divided into parts s=xyz such that |xy| ≤p, |y|&gt;0, and for any i≥0, xy</a:t>
            </a:r>
            <a:r>
              <a:rPr lang="en-US" baseline="30000"/>
              <a:t>i</a:t>
            </a:r>
            <a:r>
              <a:rPr lang="en-US"/>
              <a:t>z is in L.  But, if we let i=____, we get the string ______ which is not in L, a contradiction.  Thus L is not regular.</a:t>
            </a:r>
            <a:endParaRPr lang="en-US" b="1"/>
          </a:p>
        </p:txBody>
      </p:sp>
      <p:sp>
        <p:nvSpPr>
          <p:cNvPr id="4" name="Rectangle 3"/>
          <p:cNvSpPr/>
          <p:nvPr/>
        </p:nvSpPr>
        <p:spPr>
          <a:xfrm>
            <a:off x="2823352" y="400050"/>
            <a:ext cx="5863448" cy="2349500"/>
          </a:xfrm>
          <a:prstGeom prst="rect">
            <a:avLst/>
          </a:prstGeom>
          <a:solidFill>
            <a:srgbClr val="FCEFCF"/>
          </a:solidFill>
          <a:ln>
            <a:solidFill>
              <a:srgbClr val="4128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>
                <a:solidFill>
                  <a:schemeClr val="tx1"/>
                </a:solidFill>
              </a:rPr>
              <a:t>A. s = 000000111111, i=6</a:t>
            </a:r>
          </a:p>
          <a:p>
            <a:r>
              <a:rPr lang="en-US" sz="2200">
                <a:solidFill>
                  <a:schemeClr val="tx1"/>
                </a:solidFill>
              </a:rPr>
              <a:t>B. s=0</a:t>
            </a:r>
            <a:r>
              <a:rPr lang="en-US" sz="2200" baseline="30000">
                <a:solidFill>
                  <a:schemeClr val="tx1"/>
                </a:solidFill>
              </a:rPr>
              <a:t>p</a:t>
            </a:r>
            <a:r>
              <a:rPr lang="en-US" sz="2200">
                <a:solidFill>
                  <a:schemeClr val="tx1"/>
                </a:solidFill>
              </a:rPr>
              <a:t>0</a:t>
            </a:r>
            <a:r>
              <a:rPr lang="en-US" sz="2200" baseline="30000">
                <a:solidFill>
                  <a:schemeClr val="tx1"/>
                </a:solidFill>
              </a:rPr>
              <a:t>p</a:t>
            </a:r>
            <a:r>
              <a:rPr lang="en-US" sz="2200">
                <a:solidFill>
                  <a:schemeClr val="tx1"/>
                </a:solidFill>
              </a:rPr>
              <a:t>, i=2</a:t>
            </a:r>
          </a:p>
          <a:p>
            <a:r>
              <a:rPr lang="en-US" sz="2200">
                <a:solidFill>
                  <a:schemeClr val="tx1"/>
                </a:solidFill>
              </a:rPr>
              <a:t>C. s=0</a:t>
            </a:r>
            <a:r>
              <a:rPr lang="en-US" sz="2200" baseline="30000">
                <a:solidFill>
                  <a:schemeClr val="tx1"/>
                </a:solidFill>
              </a:rPr>
              <a:t>p</a:t>
            </a:r>
            <a:r>
              <a:rPr lang="en-US" sz="2200">
                <a:solidFill>
                  <a:schemeClr val="tx1"/>
                </a:solidFill>
              </a:rPr>
              <a:t>110</a:t>
            </a:r>
            <a:r>
              <a:rPr lang="en-US" sz="2200" baseline="30000">
                <a:solidFill>
                  <a:schemeClr val="tx1"/>
                </a:solidFill>
              </a:rPr>
              <a:t>p</a:t>
            </a:r>
            <a:r>
              <a:rPr lang="en-US" sz="2200">
                <a:solidFill>
                  <a:schemeClr val="tx1"/>
                </a:solidFill>
              </a:rPr>
              <a:t>, i=2</a:t>
            </a:r>
          </a:p>
          <a:p>
            <a:r>
              <a:rPr lang="en-US" sz="2200">
                <a:solidFill>
                  <a:schemeClr val="tx1"/>
                </a:solidFill>
              </a:rPr>
              <a:t>D. More than one of the above.</a:t>
            </a:r>
          </a:p>
          <a:p>
            <a:r>
              <a:rPr lang="en-US" sz="2200">
                <a:solidFill>
                  <a:schemeClr val="tx1"/>
                </a:solidFill>
              </a:rPr>
              <a:t>E. I don't know.</a:t>
            </a:r>
          </a:p>
        </p:txBody>
      </p:sp>
    </p:spTree>
    <p:extLst>
      <p:ext uri="{BB962C8B-B14F-4D97-AF65-F5344CB8AC3E}">
        <p14:creationId xmlns:p14="http://schemas.microsoft.com/office/powerpoint/2010/main" val="3468141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complexity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tx2"/>
                </a:solidFill>
              </a:rPr>
              <a:t>DTIME ( t(n) ) </a:t>
            </a:r>
            <a:r>
              <a:rPr lang="en-US"/>
              <a:t>= { L | L is decidable by O( t(n) ) </a:t>
            </a:r>
          </a:p>
          <a:p>
            <a:pPr marL="0" indent="0">
              <a:buNone/>
            </a:pPr>
            <a:r>
              <a:rPr lang="en-US"/>
              <a:t>			deterministic, single-tape TM }</a:t>
            </a:r>
            <a:endParaRPr lang="en-US">
              <a:solidFill>
                <a:schemeClr val="tx2"/>
              </a:solidFill>
              <a:sym typeface="Wingdings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solidFill>
                  <a:srgbClr val="FF0000"/>
                </a:solidFill>
              </a:rPr>
              <a:t>NTIME ( t(n) ) </a:t>
            </a:r>
            <a:r>
              <a:rPr lang="en-US"/>
              <a:t>= { L | L is decidable by O( t(n) ) </a:t>
            </a:r>
          </a:p>
          <a:p>
            <a:pPr marL="0" indent="0">
              <a:buNone/>
            </a:pPr>
            <a:r>
              <a:rPr lang="en-US"/>
              <a:t>			nondeterministic, single-tape TM }</a:t>
            </a:r>
            <a:endParaRPr lang="en-US" b="1">
              <a:solidFill>
                <a:schemeClr val="tx2"/>
              </a:solidFill>
              <a:sym typeface="Wingdings"/>
            </a:endParaRPr>
          </a:p>
          <a:p>
            <a:pPr marL="0" indent="0">
              <a:buNone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49544" y="3409558"/>
            <a:ext cx="5247820" cy="1733942"/>
          </a:xfrm>
          <a:prstGeom prst="rect">
            <a:avLst/>
          </a:prstGeom>
          <a:solidFill>
            <a:srgbClr val="FEF2CC"/>
          </a:solidFill>
          <a:ln>
            <a:solidFill>
              <a:srgbClr val="4128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chemeClr val="tx1"/>
                </a:solidFill>
              </a:rPr>
              <a:t>Is DTIME(n</a:t>
            </a:r>
            <a:r>
              <a:rPr lang="en-US" baseline="30000">
                <a:solidFill>
                  <a:schemeClr val="tx1"/>
                </a:solidFill>
              </a:rPr>
              <a:t>2</a:t>
            </a:r>
            <a:r>
              <a:rPr lang="en-US">
                <a:solidFill>
                  <a:schemeClr val="tx1"/>
                </a:solidFill>
              </a:rPr>
              <a:t>) is a subset of DTIME(n</a:t>
            </a:r>
            <a:r>
              <a:rPr lang="en-US" baseline="30000">
                <a:solidFill>
                  <a:schemeClr val="tx1"/>
                </a:solidFill>
              </a:rPr>
              <a:t>3</a:t>
            </a:r>
            <a:r>
              <a:rPr lang="en-US">
                <a:solidFill>
                  <a:schemeClr val="tx1"/>
                </a:solidFill>
              </a:rPr>
              <a:t>)?</a:t>
            </a:r>
          </a:p>
          <a:p>
            <a:endParaRPr lang="en-US">
              <a:solidFill>
                <a:schemeClr val="tx1"/>
              </a:solidFill>
            </a:endParaRP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Yes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No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Not enough information to decide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I don't know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9887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and NP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/>
              <a:t>P</a:t>
            </a:r>
            <a:r>
              <a:rPr lang="en-US"/>
              <a:t>: Languages decidable in polynomial time on deterministic Turing machines.</a:t>
            </a:r>
          </a:p>
          <a:p>
            <a:pPr marL="0" indent="0">
              <a:buNone/>
            </a:pPr>
            <a:r>
              <a:rPr lang="en-US" b="1"/>
              <a:t>	</a:t>
            </a:r>
            <a:r>
              <a:rPr lang="en-US" b="1">
                <a:solidFill>
                  <a:schemeClr val="tx2"/>
                </a:solidFill>
              </a:rPr>
              <a:t>e.g. </a:t>
            </a:r>
            <a:r>
              <a:rPr lang="en-US"/>
              <a:t>PATH, Simple arithmetic, CFL's, etc.</a:t>
            </a:r>
            <a:endParaRPr lang="en-US" b="1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b="1"/>
              <a:t>NP</a:t>
            </a:r>
            <a:r>
              <a:rPr lang="en-US"/>
              <a:t>: Languages decidable in polynomial time on nondeterministic Turing machines.</a:t>
            </a:r>
          </a:p>
          <a:p>
            <a:pPr marL="0" indent="0">
              <a:buNone/>
            </a:pPr>
            <a:r>
              <a:rPr lang="en-US" b="1"/>
              <a:t>	</a:t>
            </a:r>
            <a:r>
              <a:rPr lang="en-US" b="1">
                <a:solidFill>
                  <a:schemeClr val="tx2"/>
                </a:solidFill>
              </a:rPr>
              <a:t>e.g. </a:t>
            </a:r>
            <a:r>
              <a:rPr lang="en-US"/>
              <a:t>TSP, SAT, CLIQUE, etc.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solidFill>
                  <a:schemeClr val="tx2"/>
                </a:solidFill>
              </a:rPr>
              <a:t>Know </a:t>
            </a:r>
            <a:r>
              <a:rPr lang="en-US">
                <a:solidFill>
                  <a:srgbClr val="292934"/>
                </a:solidFill>
              </a:rPr>
              <a:t>P</a:t>
            </a:r>
            <a:r>
              <a:rPr lang="en-US">
                <a:sym typeface="Symbol" panose="05050102010706020507" pitchFamily="18" charset="2"/>
              </a:rPr>
              <a:t> is a subset of NP and </a:t>
            </a:r>
          </a:p>
          <a:p>
            <a:pPr marL="0" indent="0">
              <a:buNone/>
            </a:pPr>
            <a:r>
              <a:rPr lang="en-US">
                <a:sym typeface="Symbol" panose="05050102010706020507" pitchFamily="18" charset="2"/>
              </a:rPr>
              <a:t>	if an NP-complete problem is in P, then P=NP.</a:t>
            </a:r>
          </a:p>
          <a:p>
            <a:pPr marL="0" indent="0">
              <a:buNone/>
            </a:pPr>
            <a:endParaRPr lang="en-US" b="1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784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35165" y="376354"/>
            <a:ext cx="8908835" cy="4767146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38975" y="764879"/>
            <a:ext cx="7854511" cy="42061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72015" y="1250270"/>
            <a:ext cx="6660861" cy="3501195"/>
          </a:xfrm>
          <a:prstGeom prst="ellipse">
            <a:avLst/>
          </a:prstGeom>
          <a:solidFill>
            <a:schemeClr val="bg1"/>
          </a:solidFill>
          <a:ln w="38100" cmpd="sng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91504" y="1803362"/>
            <a:ext cx="5204985" cy="27285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006743" y="2503660"/>
            <a:ext cx="3595686" cy="155782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chemeClr val="tx1"/>
                </a:solidFill>
              </a:rPr>
              <a:t>CF</a:t>
            </a:r>
          </a:p>
        </p:txBody>
      </p:sp>
      <p:sp>
        <p:nvSpPr>
          <p:cNvPr id="3" name="Oval 2"/>
          <p:cNvSpPr/>
          <p:nvPr/>
        </p:nvSpPr>
        <p:spPr>
          <a:xfrm>
            <a:off x="2383006" y="3027598"/>
            <a:ext cx="2284144" cy="5948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292934"/>
                </a:solidFill>
              </a:rPr>
              <a:t>Regular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8993" y="800663"/>
            <a:ext cx="179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Decidable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87010" y="1316026"/>
            <a:ext cx="98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63600" y="2022425"/>
            <a:ext cx="49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44212" y="395547"/>
            <a:ext cx="179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Recognizable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203" y="303667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Universe: P(</a:t>
            </a:r>
            <a:r>
              <a:rPr lang="en-US" err="1"/>
              <a:t>Σ</a:t>
            </a:r>
            <a:r>
              <a:rPr lang="en-US"/>
              <a:t>*)</a:t>
            </a:r>
          </a:p>
        </p:txBody>
      </p:sp>
    </p:spTree>
    <p:extLst>
      <p:ext uri="{BB962C8B-B14F-4D97-AF65-F5344CB8AC3E}">
        <p14:creationId xmlns:p14="http://schemas.microsoft.com/office/powerpoint/2010/main" val="14381632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344212" y="395547"/>
            <a:ext cx="179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Recognizable</a:t>
            </a:r>
          </a:p>
        </p:txBody>
      </p:sp>
      <p:pic>
        <p:nvPicPr>
          <p:cNvPr id="12" name="Picture 11" descr="wood-951875_960_720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08" y="374361"/>
            <a:ext cx="7420084" cy="469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06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complexity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tx2"/>
                </a:solidFill>
              </a:rPr>
              <a:t>DTIME ( t(n) ) </a:t>
            </a:r>
            <a:r>
              <a:rPr lang="en-US"/>
              <a:t>= { L | L is decidable by O( t(n) ) </a:t>
            </a:r>
          </a:p>
          <a:p>
            <a:pPr marL="0" indent="0">
              <a:buNone/>
            </a:pPr>
            <a:r>
              <a:rPr lang="en-US"/>
              <a:t>			deterministic, single-tape TM }</a:t>
            </a:r>
            <a:endParaRPr lang="en-US">
              <a:solidFill>
                <a:schemeClr val="tx2"/>
              </a:solidFill>
              <a:sym typeface="Wingdings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solidFill>
                  <a:srgbClr val="FF0000"/>
                </a:solidFill>
              </a:rPr>
              <a:t>NTIME ( t(n) ) </a:t>
            </a:r>
            <a:r>
              <a:rPr lang="en-US"/>
              <a:t>= { L | L is decidable by O( t(n) ) </a:t>
            </a:r>
          </a:p>
          <a:p>
            <a:pPr marL="0" indent="0">
              <a:buNone/>
            </a:pPr>
            <a:r>
              <a:rPr lang="en-US"/>
              <a:t>			nondeterministic, single-tape TM }</a:t>
            </a:r>
            <a:endParaRPr lang="en-US" b="1">
              <a:solidFill>
                <a:schemeClr val="tx2"/>
              </a:solidFill>
              <a:sym typeface="Wingdings"/>
            </a:endParaRPr>
          </a:p>
          <a:p>
            <a:pPr marL="0" indent="0">
              <a:buNone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49544" y="3409558"/>
            <a:ext cx="5247820" cy="1733942"/>
          </a:xfrm>
          <a:prstGeom prst="rect">
            <a:avLst/>
          </a:prstGeom>
          <a:solidFill>
            <a:srgbClr val="FEF2CC"/>
          </a:solidFill>
          <a:ln>
            <a:solidFill>
              <a:srgbClr val="4128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chemeClr val="tx1"/>
                </a:solidFill>
              </a:rPr>
              <a:t>Is DTIME(n</a:t>
            </a:r>
            <a:r>
              <a:rPr lang="en-US" baseline="30000">
                <a:solidFill>
                  <a:schemeClr val="tx1"/>
                </a:solidFill>
              </a:rPr>
              <a:t>2</a:t>
            </a:r>
            <a:r>
              <a:rPr lang="en-US">
                <a:solidFill>
                  <a:schemeClr val="tx1"/>
                </a:solidFill>
              </a:rPr>
              <a:t>) is a subset of DTIME(n</a:t>
            </a:r>
            <a:r>
              <a:rPr lang="en-US" baseline="30000">
                <a:solidFill>
                  <a:schemeClr val="tx1"/>
                </a:solidFill>
              </a:rPr>
              <a:t>3</a:t>
            </a:r>
            <a:r>
              <a:rPr lang="en-US">
                <a:solidFill>
                  <a:schemeClr val="tx1"/>
                </a:solidFill>
              </a:rPr>
              <a:t>)?</a:t>
            </a:r>
          </a:p>
          <a:p>
            <a:endParaRPr lang="en-US">
              <a:solidFill>
                <a:schemeClr val="tx1"/>
              </a:solidFill>
            </a:endParaRP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  <a:highlight>
                  <a:srgbClr val="00FF00"/>
                </a:highlight>
              </a:rPr>
              <a:t>Yes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No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Not enough information to decide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I don't know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9D8682-C57D-9445-B713-807183237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58"/>
          <a:stretch/>
        </p:blipFill>
        <p:spPr>
          <a:xfrm>
            <a:off x="-1710" y="3080084"/>
            <a:ext cx="3251254" cy="9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288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ustom 4">
      <a:dk1>
        <a:srgbClr val="292934"/>
      </a:dk1>
      <a:lt1>
        <a:srgbClr val="FFFFFF"/>
      </a:lt1>
      <a:dk2>
        <a:srgbClr val="4128D2"/>
      </a:dk2>
      <a:lt2>
        <a:srgbClr val="F3F2DC"/>
      </a:lt2>
      <a:accent1>
        <a:srgbClr val="F2AF0D"/>
      </a:accent1>
      <a:accent2>
        <a:srgbClr val="F6BC05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4128D2"/>
      </a:hlink>
      <a:folHlink>
        <a:srgbClr val="4128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larity">
  <a:themeElements>
    <a:clrScheme name="">
      <a:dk1>
        <a:srgbClr val="292934"/>
      </a:dk1>
      <a:lt1>
        <a:srgbClr val="FFFFFF"/>
      </a:lt1>
      <a:dk2>
        <a:srgbClr val="4128D2"/>
      </a:dk2>
      <a:lt2>
        <a:srgbClr val="F3F2DC"/>
      </a:lt2>
      <a:accent1>
        <a:srgbClr val="F2AF0D"/>
      </a:accent1>
      <a:accent2>
        <a:srgbClr val="F6BC05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4128D2"/>
      </a:hlink>
      <a:folHlink>
        <a:srgbClr val="4128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Application>Microsoft Office PowerPoint</Application>
  <PresentationFormat>On-screen Show (16:9)</PresentationFormat>
  <Slides>82</Slides>
  <Notes>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84" baseType="lpstr">
      <vt:lpstr>Clarity</vt:lpstr>
      <vt:lpstr>1_Clarity</vt:lpstr>
      <vt:lpstr>CSE 105  theory of computation</vt:lpstr>
      <vt:lpstr>Table of Contents – Quickly Jump to a video’s slides</vt:lpstr>
      <vt:lpstr>This week’s learning goals</vt:lpstr>
      <vt:lpstr>Monday</vt:lpstr>
      <vt:lpstr>126.CSE105.NondeterministicTimeComplexity.mp4</vt:lpstr>
      <vt:lpstr>What about nondeterminism?</vt:lpstr>
      <vt:lpstr>Time complexity</vt:lpstr>
      <vt:lpstr>Time complexity classes</vt:lpstr>
      <vt:lpstr>Time complexity classes</vt:lpstr>
      <vt:lpstr>Time complexity classes</vt:lpstr>
      <vt:lpstr>Time complexity classes</vt:lpstr>
      <vt:lpstr>Time complexity classes</vt:lpstr>
      <vt:lpstr>P vs. NP</vt:lpstr>
      <vt:lpstr>Key Notation and Definitions (126)</vt:lpstr>
      <vt:lpstr>127.CSE105.ComplexityFeasibleVsVerifiable.mp4</vt:lpstr>
      <vt:lpstr>"Feasible" i.e. P </vt:lpstr>
      <vt:lpstr>"Verifiable" i.e. NP </vt:lpstr>
      <vt:lpstr>Examples in NP</vt:lpstr>
      <vt:lpstr>P vs. NP</vt:lpstr>
      <vt:lpstr>PowerPoint Presentation</vt:lpstr>
      <vt:lpstr>Key Notation and Definitions (127)</vt:lpstr>
      <vt:lpstr>128.CSE105.ComplexityPolynomialTimeReductions.mp4</vt:lpstr>
      <vt:lpstr>P vs. NP</vt:lpstr>
      <vt:lpstr>How to answer P = NP ? </vt:lpstr>
      <vt:lpstr>How to answer P = NP ? </vt:lpstr>
      <vt:lpstr>Key Notation and Definitions (128)</vt:lpstr>
      <vt:lpstr>129.CSE105.UsingPolynomialTimeReductions.mp4</vt:lpstr>
      <vt:lpstr>PowerPoint Presentation</vt:lpstr>
      <vt:lpstr>Key Notation and Definitions (129)</vt:lpstr>
      <vt:lpstr>Applying Polynomial Time Reductions</vt:lpstr>
      <vt:lpstr>Example 1 Solution</vt:lpstr>
      <vt:lpstr>Monday FAQ (126-129)</vt:lpstr>
      <vt:lpstr>Wednesday</vt:lpstr>
      <vt:lpstr>130.CSE105.NPCompleteness.mp4</vt:lpstr>
      <vt:lpstr>Reductions to the rescue  Sipser p. 299-305</vt:lpstr>
      <vt:lpstr>Reductions to the rescue  Sipser p. 299-305</vt:lpstr>
      <vt:lpstr>Reductions to the rescue  Sipser p. 271,276</vt:lpstr>
      <vt:lpstr>Reductions to the rescue  Sipser p. 271,276</vt:lpstr>
      <vt:lpstr>Key Notation and Definitions (130)</vt:lpstr>
      <vt:lpstr>131.CSE105.NPCompleteSAT.mp4</vt:lpstr>
      <vt:lpstr>SAT and  3SAT   Rosen p. 299</vt:lpstr>
      <vt:lpstr>SAT and  3SAT   Rosen p. 299</vt:lpstr>
      <vt:lpstr>Are other problems NP complete?</vt:lpstr>
      <vt:lpstr>3SAT polynomial-time reduces to CLIQUE</vt:lpstr>
      <vt:lpstr>3SAT polynomial-time reduces to CLIQUE</vt:lpstr>
      <vt:lpstr>3-SAT to Clique example</vt:lpstr>
      <vt:lpstr>3-SAT to Clique example</vt:lpstr>
      <vt:lpstr>Are other problems NP-complete?</vt:lpstr>
      <vt:lpstr>Key Notation and Definitions (131)</vt:lpstr>
      <vt:lpstr>Closure of NP under star</vt:lpstr>
      <vt:lpstr>Example 1 Solution</vt:lpstr>
      <vt:lpstr>Wednesday FAQ (130-131)</vt:lpstr>
      <vt:lpstr>Wednesday FAQ (130-131) cont.</vt:lpstr>
      <vt:lpstr>Friday</vt:lpstr>
      <vt:lpstr>PowerPoint Presentation</vt:lpstr>
      <vt:lpstr>PowerPoint Presentation</vt:lpstr>
      <vt:lpstr>Roadmap of examples</vt:lpstr>
      <vt:lpstr>Given L, prove it is regular</vt:lpstr>
      <vt:lpstr>Ex: L= { w in {0,1}* | w has odd # of 1s OR starts with 0}</vt:lpstr>
      <vt:lpstr>PowerPoint Presentation</vt:lpstr>
      <vt:lpstr>To show a language L is …</vt:lpstr>
      <vt:lpstr>To show a language L is …</vt:lpstr>
      <vt:lpstr>T = { &lt;M&gt; | M is TM and |L(M)| = 1}</vt:lpstr>
      <vt:lpstr>Countable and uncountable</vt:lpstr>
      <vt:lpstr>Closure properties</vt:lpstr>
      <vt:lpstr>Proving closure</vt:lpstr>
      <vt:lpstr>Proving closure</vt:lpstr>
      <vt:lpstr>Claim: The class of recognizable languages is closed under concatenation</vt:lpstr>
      <vt:lpstr>Claim: The class of recognizable languages is closed under concatenation</vt:lpstr>
      <vt:lpstr>PowerPoint Presentation</vt:lpstr>
      <vt:lpstr>PowerPoint Presentation</vt:lpstr>
      <vt:lpstr>Proving closure</vt:lpstr>
      <vt:lpstr>Claim: The class of decidable languages is closed under reversal</vt:lpstr>
      <vt:lpstr>Claim: The class of decidable languages is closed under reversal</vt:lpstr>
      <vt:lpstr>Claim: The class of decidable languages is closed under reversal</vt:lpstr>
      <vt:lpstr>PowerPoint Presentation</vt:lpstr>
      <vt:lpstr>What is the language of CFG</vt:lpstr>
      <vt:lpstr>(Using) Pumping Lemma</vt:lpstr>
      <vt:lpstr>(Using) Pumping Lemma</vt:lpstr>
      <vt:lpstr>P and NP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20  Discrete math</dc:title>
  <dc:creator>Mia Minnes Kemp</dc:creator>
  <cp:revision>2</cp:revision>
  <dcterms:created xsi:type="dcterms:W3CDTF">2014-10-03T04:30:04Z</dcterms:created>
  <dcterms:modified xsi:type="dcterms:W3CDTF">2020-08-26T18:13:48Z</dcterms:modified>
</cp:coreProperties>
</file>